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Big Shoulders Display Bold" panose="020B0604020202020204" charset="0"/>
      <p:regular r:id="rId40"/>
    </p:embeddedFont>
    <p:embeddedFont>
      <p:font typeface="Canva Sans Bold" panose="020B0604020202020204" charset="0"/>
      <p:regular r:id="rId41"/>
    </p:embeddedFont>
    <p:embeddedFont>
      <p:font typeface="Futura" panose="020B0604020202020204" charset="0"/>
      <p:regular r:id="rId42"/>
    </p:embeddedFont>
    <p:embeddedFont>
      <p:font typeface="Futura Bold" panose="020B0604020202020204" charset="0"/>
      <p:regular r:id="rId43"/>
    </p:embeddedFont>
    <p:embeddedFont>
      <p:font typeface="Hagrid Text" panose="020B0604020202020204" charset="0"/>
      <p:regular r:id="rId44"/>
    </p:embeddedFont>
    <p:embeddedFont>
      <p:font typeface="Hagrid Text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227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oleObject" Target="../embeddings/oleObject2.bin"/><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oleObject" Target="../embeddings/oleObject3.bin"/><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oleObject" Target="../embeddings/oleObject4.bin"/><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4.svg"/><Relationship Id="rId7" Type="http://schemas.openxmlformats.org/officeDocument/2006/relationships/image" Target="../media/image1.png"/><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svg"/><Relationship Id="rId5" Type="http://schemas.openxmlformats.org/officeDocument/2006/relationships/image" Target="../media/image26.png"/><Relationship Id="rId10" Type="http://schemas.openxmlformats.org/officeDocument/2006/relationships/image" Target="../media/image2.png"/><Relationship Id="rId4" Type="http://schemas.openxmlformats.org/officeDocument/2006/relationships/image" Target="../media/image25.jpe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svg"/></Relationships>
</file>

<file path=ppt/slides/_rels/slide2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34.png"/><Relationship Id="rId5" Type="http://schemas.openxmlformats.org/officeDocument/2006/relationships/image" Target="../media/image11.png"/><Relationship Id="rId10" Type="http://schemas.openxmlformats.org/officeDocument/2006/relationships/image" Target="../media/image33.png"/><Relationship Id="rId4" Type="http://schemas.openxmlformats.org/officeDocument/2006/relationships/image" Target="../media/image1.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39.png"/><Relationship Id="rId4" Type="http://schemas.openxmlformats.org/officeDocument/2006/relationships/image" Target="../media/image1.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svg"/></Relationships>
</file>

<file path=ppt/slides/_rels/slide3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4.svg"/><Relationship Id="rId7"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61438" y="449708"/>
            <a:ext cx="3184457" cy="1157985"/>
          </a:xfrm>
          <a:custGeom>
            <a:avLst/>
            <a:gdLst/>
            <a:ahLst/>
            <a:cxnLst/>
            <a:rect l="l" t="t" r="r" b="b"/>
            <a:pathLst>
              <a:path w="3184457" h="1157985">
                <a:moveTo>
                  <a:pt x="0" y="0"/>
                </a:moveTo>
                <a:lnTo>
                  <a:pt x="3184457" y="0"/>
                </a:lnTo>
                <a:lnTo>
                  <a:pt x="3184457" y="1157984"/>
                </a:lnTo>
                <a:lnTo>
                  <a:pt x="0" y="1157984"/>
                </a:lnTo>
                <a:lnTo>
                  <a:pt x="0" y="0"/>
                </a:lnTo>
                <a:close/>
              </a:path>
            </a:pathLst>
          </a:custGeom>
          <a:blipFill>
            <a:blip r:embed="rId2"/>
            <a:stretch>
              <a:fillRect t="-90799" b="-84199"/>
            </a:stretch>
          </a:blipFill>
        </p:spPr>
        <p:txBody>
          <a:bodyPr/>
          <a:lstStyle/>
          <a:p>
            <a:endParaRPr lang="en-MY"/>
          </a:p>
        </p:txBody>
      </p:sp>
      <p:grpSp>
        <p:nvGrpSpPr>
          <p:cNvPr id="3" name="Group 3"/>
          <p:cNvGrpSpPr>
            <a:grpSpLocks noChangeAspect="1"/>
          </p:cNvGrpSpPr>
          <p:nvPr/>
        </p:nvGrpSpPr>
        <p:grpSpPr>
          <a:xfrm>
            <a:off x="4220861" y="4409640"/>
            <a:ext cx="9144000" cy="1124845"/>
            <a:chOff x="0" y="0"/>
            <a:chExt cx="9144000" cy="1124839"/>
          </a:xfrm>
        </p:grpSpPr>
        <p:sp>
          <p:nvSpPr>
            <p:cNvPr id="4" name="Freeform 4"/>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sp>
        <p:nvSpPr>
          <p:cNvPr id="5" name="Freeform 5"/>
          <p:cNvSpPr/>
          <p:nvPr/>
        </p:nvSpPr>
        <p:spPr>
          <a:xfrm>
            <a:off x="0" y="0"/>
            <a:ext cx="3122105" cy="4114800"/>
          </a:xfrm>
          <a:custGeom>
            <a:avLst/>
            <a:gdLst/>
            <a:ahLst/>
            <a:cxnLst/>
            <a:rect l="l" t="t" r="r" b="b"/>
            <a:pathLst>
              <a:path w="3122105" h="4114800">
                <a:moveTo>
                  <a:pt x="0" y="0"/>
                </a:moveTo>
                <a:lnTo>
                  <a:pt x="3122105" y="0"/>
                </a:lnTo>
                <a:lnTo>
                  <a:pt x="312210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6" name="Freeform 6"/>
          <p:cNvSpPr/>
          <p:nvPr/>
        </p:nvSpPr>
        <p:spPr>
          <a:xfrm rot="-10800000">
            <a:off x="15165896" y="6172200"/>
            <a:ext cx="3122105" cy="4114800"/>
          </a:xfrm>
          <a:custGeom>
            <a:avLst/>
            <a:gdLst/>
            <a:ahLst/>
            <a:cxnLst/>
            <a:rect l="l" t="t" r="r" b="b"/>
            <a:pathLst>
              <a:path w="3122105" h="4114800">
                <a:moveTo>
                  <a:pt x="0" y="0"/>
                </a:moveTo>
                <a:lnTo>
                  <a:pt x="3122104" y="0"/>
                </a:lnTo>
                <a:lnTo>
                  <a:pt x="31221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7"/>
          <p:cNvSpPr/>
          <p:nvPr/>
        </p:nvSpPr>
        <p:spPr>
          <a:xfrm>
            <a:off x="9838392" y="1860285"/>
            <a:ext cx="6343412" cy="6343412"/>
          </a:xfrm>
          <a:custGeom>
            <a:avLst/>
            <a:gdLst/>
            <a:ahLst/>
            <a:cxnLst/>
            <a:rect l="l" t="t" r="r" b="b"/>
            <a:pathLst>
              <a:path w="6343412" h="6343412">
                <a:moveTo>
                  <a:pt x="0" y="0"/>
                </a:moveTo>
                <a:lnTo>
                  <a:pt x="6343411" y="0"/>
                </a:lnTo>
                <a:lnTo>
                  <a:pt x="6343411" y="6343412"/>
                </a:lnTo>
                <a:lnTo>
                  <a:pt x="0" y="63434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8" name="Group 8"/>
          <p:cNvGrpSpPr/>
          <p:nvPr/>
        </p:nvGrpSpPr>
        <p:grpSpPr>
          <a:xfrm>
            <a:off x="-1047581" y="4260466"/>
            <a:ext cx="19335581" cy="1378334"/>
            <a:chOff x="0" y="0"/>
            <a:chExt cx="5092499" cy="363018"/>
          </a:xfrm>
        </p:grpSpPr>
        <p:sp>
          <p:nvSpPr>
            <p:cNvPr id="9" name="Freeform 9"/>
            <p:cNvSpPr/>
            <p:nvPr/>
          </p:nvSpPr>
          <p:spPr>
            <a:xfrm>
              <a:off x="0" y="0"/>
              <a:ext cx="5092499" cy="363018"/>
            </a:xfrm>
            <a:custGeom>
              <a:avLst/>
              <a:gdLst/>
              <a:ahLst/>
              <a:cxnLst/>
              <a:rect l="l" t="t" r="r" b="b"/>
              <a:pathLst>
                <a:path w="5092499" h="363018">
                  <a:moveTo>
                    <a:pt x="4889299" y="0"/>
                  </a:moveTo>
                  <a:lnTo>
                    <a:pt x="0" y="0"/>
                  </a:lnTo>
                  <a:lnTo>
                    <a:pt x="0" y="363018"/>
                  </a:lnTo>
                  <a:lnTo>
                    <a:pt x="4889299" y="363018"/>
                  </a:lnTo>
                  <a:lnTo>
                    <a:pt x="5092499" y="181509"/>
                  </a:lnTo>
                  <a:lnTo>
                    <a:pt x="4889299" y="0"/>
                  </a:lnTo>
                  <a:close/>
                </a:path>
              </a:pathLst>
            </a:custGeom>
            <a:solidFill>
              <a:srgbClr val="5C011E"/>
            </a:solidFill>
          </p:spPr>
          <p:txBody>
            <a:bodyPr/>
            <a:lstStyle/>
            <a:p>
              <a:endParaRPr lang="en-MY"/>
            </a:p>
          </p:txBody>
        </p:sp>
        <p:sp>
          <p:nvSpPr>
            <p:cNvPr id="10" name="TextBox 10"/>
            <p:cNvSpPr txBox="1"/>
            <p:nvPr/>
          </p:nvSpPr>
          <p:spPr>
            <a:xfrm>
              <a:off x="0" y="-114300"/>
              <a:ext cx="4978199" cy="477318"/>
            </a:xfrm>
            <a:prstGeom prst="rect">
              <a:avLst/>
            </a:prstGeom>
          </p:spPr>
          <p:txBody>
            <a:bodyPr lIns="50800" tIns="50800" rIns="50800" bIns="50800" rtlCol="0" anchor="ctr"/>
            <a:lstStyle/>
            <a:p>
              <a:pPr algn="ctr">
                <a:lnSpc>
                  <a:spcPts val="3149"/>
                </a:lnSpc>
              </a:pPr>
              <a:endParaRPr/>
            </a:p>
          </p:txBody>
        </p:sp>
      </p:grpSp>
      <p:grpSp>
        <p:nvGrpSpPr>
          <p:cNvPr id="11" name="Group 11"/>
          <p:cNvGrpSpPr>
            <a:grpSpLocks noChangeAspect="1"/>
          </p:cNvGrpSpPr>
          <p:nvPr/>
        </p:nvGrpSpPr>
        <p:grpSpPr>
          <a:xfrm>
            <a:off x="8239797" y="2212067"/>
            <a:ext cx="5682948" cy="5682939"/>
            <a:chOff x="0" y="0"/>
            <a:chExt cx="7577264" cy="7577252"/>
          </a:xfrm>
        </p:grpSpPr>
        <p:sp>
          <p:nvSpPr>
            <p:cNvPr id="12" name="Freeform 12"/>
            <p:cNvSpPr/>
            <p:nvPr/>
          </p:nvSpPr>
          <p:spPr>
            <a:xfrm>
              <a:off x="0" y="0"/>
              <a:ext cx="7577328" cy="7577201"/>
            </a:xfrm>
            <a:custGeom>
              <a:avLst/>
              <a:gdLst/>
              <a:ahLst/>
              <a:cxnLst/>
              <a:rect l="l" t="t" r="r" b="b"/>
              <a:pathLst>
                <a:path w="7577328" h="7577201">
                  <a:moveTo>
                    <a:pt x="3786632" y="0"/>
                  </a:moveTo>
                  <a:cubicBezTo>
                    <a:pt x="1695196" y="1143"/>
                    <a:pt x="0" y="1696974"/>
                    <a:pt x="0" y="3788664"/>
                  </a:cubicBezTo>
                  <a:cubicBezTo>
                    <a:pt x="0" y="5880989"/>
                    <a:pt x="1696212" y="7577201"/>
                    <a:pt x="3788664" y="7577201"/>
                  </a:cubicBezTo>
                  <a:cubicBezTo>
                    <a:pt x="5876163" y="7577201"/>
                    <a:pt x="7569327" y="5888863"/>
                    <a:pt x="7577328" y="3803269"/>
                  </a:cubicBezTo>
                  <a:lnTo>
                    <a:pt x="7577328" y="3803269"/>
                  </a:lnTo>
                  <a:lnTo>
                    <a:pt x="7577328" y="3773678"/>
                  </a:lnTo>
                  <a:lnTo>
                    <a:pt x="7577328" y="3773678"/>
                  </a:lnTo>
                  <a:cubicBezTo>
                    <a:pt x="7569200" y="1688846"/>
                    <a:pt x="5877179" y="1016"/>
                    <a:pt x="3790696" y="0"/>
                  </a:cubicBezTo>
                  <a:close/>
                </a:path>
              </a:pathLst>
            </a:custGeom>
            <a:blipFill>
              <a:blip r:embed="rId7"/>
              <a:stretch>
                <a:fillRect t="-25048" b="-25048"/>
              </a:stretch>
            </a:blipFill>
          </p:spPr>
          <p:txBody>
            <a:bodyPr/>
            <a:lstStyle/>
            <a:p>
              <a:endParaRPr lang="en-MY"/>
            </a:p>
          </p:txBody>
        </p:sp>
      </p:grpSp>
      <p:grpSp>
        <p:nvGrpSpPr>
          <p:cNvPr id="13" name="Group 13"/>
          <p:cNvGrpSpPr>
            <a:grpSpLocks noChangeAspect="1"/>
          </p:cNvGrpSpPr>
          <p:nvPr/>
        </p:nvGrpSpPr>
        <p:grpSpPr>
          <a:xfrm>
            <a:off x="10652579" y="7303865"/>
            <a:ext cx="428692" cy="107956"/>
            <a:chOff x="0" y="0"/>
            <a:chExt cx="428689" cy="107950"/>
          </a:xfrm>
        </p:grpSpPr>
        <p:sp>
          <p:nvSpPr>
            <p:cNvPr id="14" name="Freeform 14"/>
            <p:cNvSpPr/>
            <p:nvPr/>
          </p:nvSpPr>
          <p:spPr>
            <a:xfrm>
              <a:off x="-1270" y="0"/>
              <a:ext cx="429895" cy="107823"/>
            </a:xfrm>
            <a:custGeom>
              <a:avLst/>
              <a:gdLst/>
              <a:ahLst/>
              <a:cxnLst/>
              <a:rect l="l" t="t" r="r" b="b"/>
              <a:pathLst>
                <a:path w="429895" h="107823">
                  <a:moveTo>
                    <a:pt x="42418" y="0"/>
                  </a:moveTo>
                  <a:cubicBezTo>
                    <a:pt x="39878" y="0"/>
                    <a:pt x="37211" y="1016"/>
                    <a:pt x="34417" y="1905"/>
                  </a:cubicBezTo>
                  <a:cubicBezTo>
                    <a:pt x="31623" y="3937"/>
                    <a:pt x="28448" y="4318"/>
                    <a:pt x="25400" y="4826"/>
                  </a:cubicBezTo>
                  <a:cubicBezTo>
                    <a:pt x="20828" y="5461"/>
                    <a:pt x="17907" y="7493"/>
                    <a:pt x="14351" y="10414"/>
                  </a:cubicBezTo>
                  <a:cubicBezTo>
                    <a:pt x="12319" y="11430"/>
                    <a:pt x="10541" y="13716"/>
                    <a:pt x="8128" y="15621"/>
                  </a:cubicBezTo>
                  <a:lnTo>
                    <a:pt x="7493" y="16510"/>
                  </a:lnTo>
                  <a:lnTo>
                    <a:pt x="7493" y="16510"/>
                  </a:lnTo>
                  <a:cubicBezTo>
                    <a:pt x="8890" y="21590"/>
                    <a:pt x="7112" y="25781"/>
                    <a:pt x="3937" y="30099"/>
                  </a:cubicBezTo>
                  <a:cubicBezTo>
                    <a:pt x="1905" y="32766"/>
                    <a:pt x="0" y="35433"/>
                    <a:pt x="2286" y="39751"/>
                  </a:cubicBezTo>
                  <a:cubicBezTo>
                    <a:pt x="4572" y="44069"/>
                    <a:pt x="6731" y="48514"/>
                    <a:pt x="9144" y="54483"/>
                  </a:cubicBezTo>
                  <a:cubicBezTo>
                    <a:pt x="13335" y="56261"/>
                    <a:pt x="16002" y="63754"/>
                    <a:pt x="22606" y="65913"/>
                  </a:cubicBezTo>
                  <a:cubicBezTo>
                    <a:pt x="31750" y="69215"/>
                    <a:pt x="40513" y="74168"/>
                    <a:pt x="49911" y="74168"/>
                  </a:cubicBezTo>
                  <a:cubicBezTo>
                    <a:pt x="51689" y="74168"/>
                    <a:pt x="53467" y="74041"/>
                    <a:pt x="55245" y="73660"/>
                  </a:cubicBezTo>
                  <a:cubicBezTo>
                    <a:pt x="56515" y="73152"/>
                    <a:pt x="57912" y="73025"/>
                    <a:pt x="59182" y="73025"/>
                  </a:cubicBezTo>
                  <a:cubicBezTo>
                    <a:pt x="61976" y="73025"/>
                    <a:pt x="64643" y="73787"/>
                    <a:pt x="66421" y="75184"/>
                  </a:cubicBezTo>
                  <a:cubicBezTo>
                    <a:pt x="70739" y="78359"/>
                    <a:pt x="75565" y="79248"/>
                    <a:pt x="80899" y="79248"/>
                  </a:cubicBezTo>
                  <a:cubicBezTo>
                    <a:pt x="81026" y="79248"/>
                    <a:pt x="81153" y="79248"/>
                    <a:pt x="81153" y="79248"/>
                  </a:cubicBezTo>
                  <a:cubicBezTo>
                    <a:pt x="85979" y="80137"/>
                    <a:pt x="89916" y="80264"/>
                    <a:pt x="94234" y="82042"/>
                  </a:cubicBezTo>
                  <a:cubicBezTo>
                    <a:pt x="99441" y="84074"/>
                    <a:pt x="104775" y="85979"/>
                    <a:pt x="110617" y="85979"/>
                  </a:cubicBezTo>
                  <a:cubicBezTo>
                    <a:pt x="113030" y="85979"/>
                    <a:pt x="115697" y="85598"/>
                    <a:pt x="118364" y="84709"/>
                  </a:cubicBezTo>
                  <a:cubicBezTo>
                    <a:pt x="118491" y="84709"/>
                    <a:pt x="118491" y="84709"/>
                    <a:pt x="118618" y="84709"/>
                  </a:cubicBezTo>
                  <a:cubicBezTo>
                    <a:pt x="120269" y="84709"/>
                    <a:pt x="123571" y="87122"/>
                    <a:pt x="125984" y="87503"/>
                  </a:cubicBezTo>
                  <a:cubicBezTo>
                    <a:pt x="127635" y="88773"/>
                    <a:pt x="129286" y="89916"/>
                    <a:pt x="130683" y="89916"/>
                  </a:cubicBezTo>
                  <a:cubicBezTo>
                    <a:pt x="130810" y="89916"/>
                    <a:pt x="130937" y="89916"/>
                    <a:pt x="131064" y="89916"/>
                  </a:cubicBezTo>
                  <a:cubicBezTo>
                    <a:pt x="135255" y="89535"/>
                    <a:pt x="139319" y="89281"/>
                    <a:pt x="143256" y="89281"/>
                  </a:cubicBezTo>
                  <a:cubicBezTo>
                    <a:pt x="150241" y="89281"/>
                    <a:pt x="156845" y="90297"/>
                    <a:pt x="163830" y="93726"/>
                  </a:cubicBezTo>
                  <a:cubicBezTo>
                    <a:pt x="163830" y="93726"/>
                    <a:pt x="165354" y="93472"/>
                    <a:pt x="165354" y="93472"/>
                  </a:cubicBezTo>
                  <a:cubicBezTo>
                    <a:pt x="166624" y="92837"/>
                    <a:pt x="167894" y="92583"/>
                    <a:pt x="169037" y="92583"/>
                  </a:cubicBezTo>
                  <a:cubicBezTo>
                    <a:pt x="171831" y="92583"/>
                    <a:pt x="174498" y="93980"/>
                    <a:pt x="177292" y="94107"/>
                  </a:cubicBezTo>
                  <a:cubicBezTo>
                    <a:pt x="182118" y="94996"/>
                    <a:pt x="186817" y="95758"/>
                    <a:pt x="192151" y="95758"/>
                  </a:cubicBezTo>
                  <a:cubicBezTo>
                    <a:pt x="192278" y="95758"/>
                    <a:pt x="192405" y="95758"/>
                    <a:pt x="192405" y="95758"/>
                  </a:cubicBezTo>
                  <a:cubicBezTo>
                    <a:pt x="200279" y="96139"/>
                    <a:pt x="208280" y="96520"/>
                    <a:pt x="216281" y="96901"/>
                  </a:cubicBezTo>
                  <a:cubicBezTo>
                    <a:pt x="225044" y="97917"/>
                    <a:pt x="234188" y="100584"/>
                    <a:pt x="242951" y="101600"/>
                  </a:cubicBezTo>
                  <a:cubicBezTo>
                    <a:pt x="245110" y="102362"/>
                    <a:pt x="247650" y="102616"/>
                    <a:pt x="250063" y="102616"/>
                  </a:cubicBezTo>
                  <a:cubicBezTo>
                    <a:pt x="251206" y="102616"/>
                    <a:pt x="252349" y="102489"/>
                    <a:pt x="253365" y="102362"/>
                  </a:cubicBezTo>
                  <a:cubicBezTo>
                    <a:pt x="259334" y="102108"/>
                    <a:pt x="265938" y="101219"/>
                    <a:pt x="272669" y="101219"/>
                  </a:cubicBezTo>
                  <a:cubicBezTo>
                    <a:pt x="273812" y="101219"/>
                    <a:pt x="274955" y="101219"/>
                    <a:pt x="276098" y="101346"/>
                  </a:cubicBezTo>
                  <a:cubicBezTo>
                    <a:pt x="283972" y="101727"/>
                    <a:pt x="291592" y="104521"/>
                    <a:pt x="298831" y="105791"/>
                  </a:cubicBezTo>
                  <a:cubicBezTo>
                    <a:pt x="301879" y="105283"/>
                    <a:pt x="305943" y="105537"/>
                    <a:pt x="308991" y="105029"/>
                  </a:cubicBezTo>
                  <a:cubicBezTo>
                    <a:pt x="312928" y="105283"/>
                    <a:pt x="316865" y="105410"/>
                    <a:pt x="320929" y="105664"/>
                  </a:cubicBezTo>
                  <a:cubicBezTo>
                    <a:pt x="331343" y="106426"/>
                    <a:pt x="340106" y="107569"/>
                    <a:pt x="349631" y="107696"/>
                  </a:cubicBezTo>
                  <a:cubicBezTo>
                    <a:pt x="350774" y="107696"/>
                    <a:pt x="351917" y="107823"/>
                    <a:pt x="353060" y="107823"/>
                  </a:cubicBezTo>
                  <a:cubicBezTo>
                    <a:pt x="359791" y="107823"/>
                    <a:pt x="366268" y="106934"/>
                    <a:pt x="372364" y="106680"/>
                  </a:cubicBezTo>
                  <a:cubicBezTo>
                    <a:pt x="389509" y="105664"/>
                    <a:pt x="405892" y="104013"/>
                    <a:pt x="421640" y="99314"/>
                  </a:cubicBezTo>
                  <a:cubicBezTo>
                    <a:pt x="421640" y="99314"/>
                    <a:pt x="422275" y="98425"/>
                    <a:pt x="422275" y="98425"/>
                  </a:cubicBezTo>
                  <a:cubicBezTo>
                    <a:pt x="421386" y="97790"/>
                    <a:pt x="419608" y="96520"/>
                    <a:pt x="418719" y="95758"/>
                  </a:cubicBezTo>
                  <a:cubicBezTo>
                    <a:pt x="420497" y="91567"/>
                    <a:pt x="425323" y="92456"/>
                    <a:pt x="429895" y="91694"/>
                  </a:cubicBezTo>
                  <a:lnTo>
                    <a:pt x="428498" y="90678"/>
                  </a:lnTo>
                  <a:cubicBezTo>
                    <a:pt x="425704" y="88646"/>
                    <a:pt x="423037" y="86868"/>
                    <a:pt x="420497" y="86868"/>
                  </a:cubicBezTo>
                  <a:cubicBezTo>
                    <a:pt x="420243" y="86868"/>
                    <a:pt x="419989" y="86868"/>
                    <a:pt x="419735" y="86868"/>
                  </a:cubicBezTo>
                  <a:cubicBezTo>
                    <a:pt x="407543" y="84709"/>
                    <a:pt x="397002" y="76835"/>
                    <a:pt x="384810" y="74676"/>
                  </a:cubicBezTo>
                  <a:cubicBezTo>
                    <a:pt x="375158" y="73025"/>
                    <a:pt x="365760" y="68834"/>
                    <a:pt x="355473" y="68072"/>
                  </a:cubicBezTo>
                  <a:cubicBezTo>
                    <a:pt x="338709" y="66675"/>
                    <a:pt x="321945" y="59690"/>
                    <a:pt x="305181" y="58166"/>
                  </a:cubicBezTo>
                  <a:cubicBezTo>
                    <a:pt x="302768" y="57785"/>
                    <a:pt x="300990" y="56388"/>
                    <a:pt x="298577" y="56007"/>
                  </a:cubicBezTo>
                  <a:cubicBezTo>
                    <a:pt x="293751" y="55118"/>
                    <a:pt x="289560" y="53467"/>
                    <a:pt x="284607" y="52578"/>
                  </a:cubicBezTo>
                  <a:cubicBezTo>
                    <a:pt x="278892" y="51054"/>
                    <a:pt x="274066" y="50165"/>
                    <a:pt x="269113" y="49403"/>
                  </a:cubicBezTo>
                  <a:cubicBezTo>
                    <a:pt x="259207" y="46101"/>
                    <a:pt x="249047" y="41402"/>
                    <a:pt x="238633" y="40513"/>
                  </a:cubicBezTo>
                  <a:cubicBezTo>
                    <a:pt x="234696" y="40259"/>
                    <a:pt x="229616" y="37973"/>
                    <a:pt x="225552" y="37719"/>
                  </a:cubicBezTo>
                  <a:cubicBezTo>
                    <a:pt x="225171" y="37719"/>
                    <a:pt x="224790" y="37719"/>
                    <a:pt x="224409" y="37719"/>
                  </a:cubicBezTo>
                  <a:cubicBezTo>
                    <a:pt x="217805" y="37719"/>
                    <a:pt x="211582" y="35560"/>
                    <a:pt x="206502" y="31877"/>
                  </a:cubicBezTo>
                  <a:cubicBezTo>
                    <a:pt x="204978" y="29718"/>
                    <a:pt x="202438" y="29083"/>
                    <a:pt x="199898" y="29083"/>
                  </a:cubicBezTo>
                  <a:cubicBezTo>
                    <a:pt x="199009" y="29083"/>
                    <a:pt x="198247" y="29210"/>
                    <a:pt x="197485" y="29210"/>
                  </a:cubicBezTo>
                  <a:cubicBezTo>
                    <a:pt x="195326" y="29845"/>
                    <a:pt x="193040" y="30226"/>
                    <a:pt x="190881" y="30226"/>
                  </a:cubicBezTo>
                  <a:cubicBezTo>
                    <a:pt x="187833" y="30226"/>
                    <a:pt x="184785" y="29464"/>
                    <a:pt x="182245" y="27559"/>
                  </a:cubicBezTo>
                  <a:cubicBezTo>
                    <a:pt x="176022" y="22987"/>
                    <a:pt x="167894" y="26543"/>
                    <a:pt x="162306" y="21082"/>
                  </a:cubicBezTo>
                  <a:cubicBezTo>
                    <a:pt x="161544" y="21336"/>
                    <a:pt x="160655" y="21463"/>
                    <a:pt x="160020" y="21463"/>
                  </a:cubicBezTo>
                  <a:cubicBezTo>
                    <a:pt x="155956" y="21463"/>
                    <a:pt x="152654" y="18288"/>
                    <a:pt x="149098" y="16764"/>
                  </a:cubicBezTo>
                  <a:cubicBezTo>
                    <a:pt x="147447" y="15621"/>
                    <a:pt x="144653" y="14605"/>
                    <a:pt x="142875" y="14605"/>
                  </a:cubicBezTo>
                  <a:cubicBezTo>
                    <a:pt x="142748" y="14605"/>
                    <a:pt x="142494" y="14605"/>
                    <a:pt x="142367" y="14605"/>
                  </a:cubicBezTo>
                  <a:cubicBezTo>
                    <a:pt x="140208" y="15113"/>
                    <a:pt x="138176" y="15367"/>
                    <a:pt x="136017" y="15367"/>
                  </a:cubicBezTo>
                  <a:cubicBezTo>
                    <a:pt x="128651" y="15367"/>
                    <a:pt x="121920" y="12573"/>
                    <a:pt x="114681" y="9271"/>
                  </a:cubicBezTo>
                  <a:cubicBezTo>
                    <a:pt x="110998" y="7874"/>
                    <a:pt x="106172" y="6985"/>
                    <a:pt x="101854" y="5207"/>
                  </a:cubicBezTo>
                  <a:cubicBezTo>
                    <a:pt x="99060" y="7239"/>
                    <a:pt x="96012" y="7620"/>
                    <a:pt x="92710" y="7620"/>
                  </a:cubicBezTo>
                  <a:cubicBezTo>
                    <a:pt x="89789" y="7620"/>
                    <a:pt x="86741" y="7239"/>
                    <a:pt x="83693" y="7239"/>
                  </a:cubicBezTo>
                  <a:cubicBezTo>
                    <a:pt x="83312" y="7239"/>
                    <a:pt x="82804" y="7239"/>
                    <a:pt x="82423" y="7239"/>
                  </a:cubicBezTo>
                  <a:cubicBezTo>
                    <a:pt x="82423" y="7239"/>
                    <a:pt x="82296" y="7239"/>
                    <a:pt x="82296" y="7239"/>
                  </a:cubicBezTo>
                  <a:cubicBezTo>
                    <a:pt x="73660" y="7366"/>
                    <a:pt x="65151" y="2413"/>
                    <a:pt x="56515" y="2413"/>
                  </a:cubicBezTo>
                  <a:cubicBezTo>
                    <a:pt x="54229" y="2413"/>
                    <a:pt x="51943" y="2794"/>
                    <a:pt x="49657" y="3556"/>
                  </a:cubicBezTo>
                  <a:cubicBezTo>
                    <a:pt x="49657" y="3556"/>
                    <a:pt x="48768" y="2921"/>
                    <a:pt x="48768" y="2921"/>
                  </a:cubicBezTo>
                  <a:cubicBezTo>
                    <a:pt x="46609" y="762"/>
                    <a:pt x="44577" y="0"/>
                    <a:pt x="42418" y="0"/>
                  </a:cubicBezTo>
                  <a:close/>
                </a:path>
              </a:pathLst>
            </a:custGeom>
            <a:solidFill>
              <a:srgbClr val="FFFFFF"/>
            </a:solidFill>
          </p:spPr>
          <p:txBody>
            <a:bodyPr/>
            <a:lstStyle/>
            <a:p>
              <a:endParaRPr lang="en-MY"/>
            </a:p>
          </p:txBody>
        </p:sp>
      </p:grpSp>
      <p:sp>
        <p:nvSpPr>
          <p:cNvPr id="15" name="Freeform 15"/>
          <p:cNvSpPr/>
          <p:nvPr/>
        </p:nvSpPr>
        <p:spPr>
          <a:xfrm>
            <a:off x="10655808" y="7551830"/>
            <a:ext cx="865784" cy="980265"/>
          </a:xfrm>
          <a:custGeom>
            <a:avLst/>
            <a:gdLst/>
            <a:ahLst/>
            <a:cxnLst/>
            <a:rect l="l" t="t" r="r" b="b"/>
            <a:pathLst>
              <a:path w="865784" h="980265">
                <a:moveTo>
                  <a:pt x="0" y="0"/>
                </a:moveTo>
                <a:lnTo>
                  <a:pt x="865784" y="0"/>
                </a:lnTo>
                <a:lnTo>
                  <a:pt x="865784" y="980265"/>
                </a:lnTo>
                <a:lnTo>
                  <a:pt x="0" y="9802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grpSp>
        <p:nvGrpSpPr>
          <p:cNvPr id="16" name="Group 16"/>
          <p:cNvGrpSpPr>
            <a:grpSpLocks noChangeAspect="1"/>
          </p:cNvGrpSpPr>
          <p:nvPr/>
        </p:nvGrpSpPr>
        <p:grpSpPr>
          <a:xfrm>
            <a:off x="11658705" y="8056359"/>
            <a:ext cx="93888" cy="481213"/>
            <a:chOff x="0" y="0"/>
            <a:chExt cx="93891" cy="481216"/>
          </a:xfrm>
        </p:grpSpPr>
        <p:sp>
          <p:nvSpPr>
            <p:cNvPr id="17" name="Freeform 17"/>
            <p:cNvSpPr/>
            <p:nvPr/>
          </p:nvSpPr>
          <p:spPr>
            <a:xfrm>
              <a:off x="-2413" y="127"/>
              <a:ext cx="95631" cy="481584"/>
            </a:xfrm>
            <a:custGeom>
              <a:avLst/>
              <a:gdLst/>
              <a:ahLst/>
              <a:cxnLst/>
              <a:rect l="l" t="t" r="r" b="b"/>
              <a:pathLst>
                <a:path w="95631" h="481584">
                  <a:moveTo>
                    <a:pt x="94996" y="304927"/>
                  </a:moveTo>
                  <a:cubicBezTo>
                    <a:pt x="91948" y="305435"/>
                    <a:pt x="89662" y="306451"/>
                    <a:pt x="87249" y="306070"/>
                  </a:cubicBezTo>
                  <a:cubicBezTo>
                    <a:pt x="89535" y="310515"/>
                    <a:pt x="90805" y="314198"/>
                    <a:pt x="92202" y="317881"/>
                  </a:cubicBezTo>
                  <a:cubicBezTo>
                    <a:pt x="90932" y="319659"/>
                    <a:pt x="88646" y="320802"/>
                    <a:pt x="87376" y="322580"/>
                  </a:cubicBezTo>
                  <a:cubicBezTo>
                    <a:pt x="87376" y="328041"/>
                    <a:pt x="94234" y="331851"/>
                    <a:pt x="91186" y="337820"/>
                  </a:cubicBezTo>
                  <a:cubicBezTo>
                    <a:pt x="89916" y="339598"/>
                    <a:pt x="87630" y="340741"/>
                    <a:pt x="85471" y="341884"/>
                  </a:cubicBezTo>
                  <a:cubicBezTo>
                    <a:pt x="90170" y="346710"/>
                    <a:pt x="84836" y="353822"/>
                    <a:pt x="87376" y="359791"/>
                  </a:cubicBezTo>
                  <a:cubicBezTo>
                    <a:pt x="90678" y="366395"/>
                    <a:pt x="85217" y="371983"/>
                    <a:pt x="85471" y="378968"/>
                  </a:cubicBezTo>
                  <a:cubicBezTo>
                    <a:pt x="87249" y="380238"/>
                    <a:pt x="88392" y="382524"/>
                    <a:pt x="90297" y="385318"/>
                  </a:cubicBezTo>
                  <a:cubicBezTo>
                    <a:pt x="85852" y="387604"/>
                    <a:pt x="86360" y="390652"/>
                    <a:pt x="86995" y="395224"/>
                  </a:cubicBezTo>
                  <a:cubicBezTo>
                    <a:pt x="86741" y="399161"/>
                    <a:pt x="85725" y="402463"/>
                    <a:pt x="84582" y="405765"/>
                  </a:cubicBezTo>
                  <a:cubicBezTo>
                    <a:pt x="90297" y="407289"/>
                    <a:pt x="84836" y="412877"/>
                    <a:pt x="88392" y="415417"/>
                  </a:cubicBezTo>
                  <a:cubicBezTo>
                    <a:pt x="85344" y="415925"/>
                    <a:pt x="83820" y="416052"/>
                    <a:pt x="81534" y="417195"/>
                  </a:cubicBezTo>
                  <a:cubicBezTo>
                    <a:pt x="81788" y="424307"/>
                    <a:pt x="82931" y="431927"/>
                    <a:pt x="82550" y="439928"/>
                  </a:cubicBezTo>
                  <a:cubicBezTo>
                    <a:pt x="82804" y="447040"/>
                    <a:pt x="81280" y="447167"/>
                    <a:pt x="75946" y="448818"/>
                  </a:cubicBezTo>
                  <a:cubicBezTo>
                    <a:pt x="74168" y="453009"/>
                    <a:pt x="73152" y="456311"/>
                    <a:pt x="72009" y="459613"/>
                  </a:cubicBezTo>
                  <a:cubicBezTo>
                    <a:pt x="71374" y="460502"/>
                    <a:pt x="71628" y="462026"/>
                    <a:pt x="71755" y="463550"/>
                  </a:cubicBezTo>
                  <a:cubicBezTo>
                    <a:pt x="72009" y="470662"/>
                    <a:pt x="69596" y="470154"/>
                    <a:pt x="66294" y="474599"/>
                  </a:cubicBezTo>
                  <a:cubicBezTo>
                    <a:pt x="62992" y="479044"/>
                    <a:pt x="60325" y="477012"/>
                    <a:pt x="56642" y="478409"/>
                  </a:cubicBezTo>
                  <a:cubicBezTo>
                    <a:pt x="54229" y="478028"/>
                    <a:pt x="51181" y="478409"/>
                    <a:pt x="48260" y="480441"/>
                  </a:cubicBezTo>
                  <a:cubicBezTo>
                    <a:pt x="46101" y="481584"/>
                    <a:pt x="42799" y="480441"/>
                    <a:pt x="39624" y="480949"/>
                  </a:cubicBezTo>
                  <a:cubicBezTo>
                    <a:pt x="36449" y="481457"/>
                    <a:pt x="34163" y="480949"/>
                    <a:pt x="30099" y="480822"/>
                  </a:cubicBezTo>
                  <a:cubicBezTo>
                    <a:pt x="28321" y="479552"/>
                    <a:pt x="25400" y="475996"/>
                    <a:pt x="22098" y="474980"/>
                  </a:cubicBezTo>
                  <a:cubicBezTo>
                    <a:pt x="18796" y="473964"/>
                    <a:pt x="16764" y="471043"/>
                    <a:pt x="15494" y="467360"/>
                  </a:cubicBezTo>
                  <a:cubicBezTo>
                    <a:pt x="14351" y="465201"/>
                    <a:pt x="11684" y="463169"/>
                    <a:pt x="9017" y="461264"/>
                  </a:cubicBezTo>
                  <a:cubicBezTo>
                    <a:pt x="10287" y="459486"/>
                    <a:pt x="12573" y="458343"/>
                    <a:pt x="13208" y="457454"/>
                  </a:cubicBezTo>
                  <a:cubicBezTo>
                    <a:pt x="10033" y="452374"/>
                    <a:pt x="11430" y="445135"/>
                    <a:pt x="7366" y="439420"/>
                  </a:cubicBezTo>
                  <a:cubicBezTo>
                    <a:pt x="5080" y="434975"/>
                    <a:pt x="6858" y="430784"/>
                    <a:pt x="9906" y="430403"/>
                  </a:cubicBezTo>
                  <a:cubicBezTo>
                    <a:pt x="8763" y="428244"/>
                    <a:pt x="8509" y="426720"/>
                    <a:pt x="7493" y="424434"/>
                  </a:cubicBezTo>
                  <a:cubicBezTo>
                    <a:pt x="7239" y="422910"/>
                    <a:pt x="7874" y="422021"/>
                    <a:pt x="7874" y="422021"/>
                  </a:cubicBezTo>
                  <a:cubicBezTo>
                    <a:pt x="2794" y="419608"/>
                    <a:pt x="5207" y="414528"/>
                    <a:pt x="7112" y="411861"/>
                  </a:cubicBezTo>
                  <a:cubicBezTo>
                    <a:pt x="9525" y="406781"/>
                    <a:pt x="8382" y="404622"/>
                    <a:pt x="5461" y="401066"/>
                  </a:cubicBezTo>
                  <a:cubicBezTo>
                    <a:pt x="8509" y="395097"/>
                    <a:pt x="10033" y="389382"/>
                    <a:pt x="5969" y="383667"/>
                  </a:cubicBezTo>
                  <a:cubicBezTo>
                    <a:pt x="3937" y="380873"/>
                    <a:pt x="4445" y="378333"/>
                    <a:pt x="8763" y="370586"/>
                  </a:cubicBezTo>
                  <a:cubicBezTo>
                    <a:pt x="7874" y="369951"/>
                    <a:pt x="6985" y="369316"/>
                    <a:pt x="5842" y="367030"/>
                  </a:cubicBezTo>
                  <a:cubicBezTo>
                    <a:pt x="4953" y="366395"/>
                    <a:pt x="3175" y="365125"/>
                    <a:pt x="3175" y="365125"/>
                  </a:cubicBezTo>
                  <a:cubicBezTo>
                    <a:pt x="3429" y="361188"/>
                    <a:pt x="4445" y="357886"/>
                    <a:pt x="4826" y="355473"/>
                  </a:cubicBezTo>
                  <a:cubicBezTo>
                    <a:pt x="5969" y="352171"/>
                    <a:pt x="7874" y="349504"/>
                    <a:pt x="8255" y="347091"/>
                  </a:cubicBezTo>
                  <a:cubicBezTo>
                    <a:pt x="9398" y="343789"/>
                    <a:pt x="10414" y="340487"/>
                    <a:pt x="7493" y="336931"/>
                  </a:cubicBezTo>
                  <a:cubicBezTo>
                    <a:pt x="0" y="328549"/>
                    <a:pt x="381" y="326136"/>
                    <a:pt x="8509" y="317119"/>
                  </a:cubicBezTo>
                  <a:cubicBezTo>
                    <a:pt x="6731" y="315849"/>
                    <a:pt x="4953" y="314452"/>
                    <a:pt x="3810" y="312293"/>
                  </a:cubicBezTo>
                  <a:cubicBezTo>
                    <a:pt x="3556" y="310769"/>
                    <a:pt x="4064" y="308356"/>
                    <a:pt x="2921" y="306070"/>
                  </a:cubicBezTo>
                  <a:cubicBezTo>
                    <a:pt x="4445" y="305816"/>
                    <a:pt x="5969" y="305562"/>
                    <a:pt x="9144" y="305181"/>
                  </a:cubicBezTo>
                  <a:cubicBezTo>
                    <a:pt x="9271" y="295656"/>
                    <a:pt x="7874" y="286512"/>
                    <a:pt x="1651" y="276352"/>
                  </a:cubicBezTo>
                  <a:cubicBezTo>
                    <a:pt x="3810" y="275209"/>
                    <a:pt x="6731" y="273177"/>
                    <a:pt x="9525" y="271272"/>
                  </a:cubicBezTo>
                  <a:cubicBezTo>
                    <a:pt x="8636" y="265049"/>
                    <a:pt x="7747" y="258953"/>
                    <a:pt x="7366" y="251841"/>
                  </a:cubicBezTo>
                  <a:cubicBezTo>
                    <a:pt x="6858" y="248793"/>
                    <a:pt x="9525" y="245237"/>
                    <a:pt x="10668" y="241935"/>
                  </a:cubicBezTo>
                  <a:cubicBezTo>
                    <a:pt x="9271" y="238252"/>
                    <a:pt x="7366" y="235331"/>
                    <a:pt x="5969" y="231648"/>
                  </a:cubicBezTo>
                  <a:cubicBezTo>
                    <a:pt x="9017" y="231140"/>
                    <a:pt x="12192" y="230759"/>
                    <a:pt x="16129" y="230886"/>
                  </a:cubicBezTo>
                  <a:cubicBezTo>
                    <a:pt x="9652" y="224790"/>
                    <a:pt x="10541" y="219837"/>
                    <a:pt x="13589" y="213868"/>
                  </a:cubicBezTo>
                  <a:cubicBezTo>
                    <a:pt x="14224" y="212979"/>
                    <a:pt x="15621" y="211201"/>
                    <a:pt x="14732" y="210566"/>
                  </a:cubicBezTo>
                  <a:cubicBezTo>
                    <a:pt x="11176" y="202438"/>
                    <a:pt x="15240" y="193167"/>
                    <a:pt x="11684" y="185039"/>
                  </a:cubicBezTo>
                  <a:cubicBezTo>
                    <a:pt x="10795" y="184404"/>
                    <a:pt x="10541" y="182880"/>
                    <a:pt x="11176" y="181991"/>
                  </a:cubicBezTo>
                  <a:cubicBezTo>
                    <a:pt x="12319" y="178689"/>
                    <a:pt x="15113" y="176657"/>
                    <a:pt x="14605" y="173609"/>
                  </a:cubicBezTo>
                  <a:cubicBezTo>
                    <a:pt x="14097" y="170561"/>
                    <a:pt x="12192" y="167640"/>
                    <a:pt x="14097" y="164973"/>
                  </a:cubicBezTo>
                  <a:cubicBezTo>
                    <a:pt x="15367" y="163195"/>
                    <a:pt x="16002" y="162306"/>
                    <a:pt x="17399" y="160528"/>
                  </a:cubicBezTo>
                  <a:cubicBezTo>
                    <a:pt x="14478" y="151511"/>
                    <a:pt x="14478" y="151511"/>
                    <a:pt x="20193" y="147447"/>
                  </a:cubicBezTo>
                  <a:cubicBezTo>
                    <a:pt x="17272" y="143891"/>
                    <a:pt x="15113" y="139573"/>
                    <a:pt x="12827" y="135128"/>
                  </a:cubicBezTo>
                  <a:cubicBezTo>
                    <a:pt x="14986" y="133985"/>
                    <a:pt x="16510" y="133731"/>
                    <a:pt x="18161" y="133604"/>
                  </a:cubicBezTo>
                  <a:cubicBezTo>
                    <a:pt x="17653" y="130556"/>
                    <a:pt x="16383" y="126746"/>
                    <a:pt x="17399" y="123444"/>
                  </a:cubicBezTo>
                  <a:cubicBezTo>
                    <a:pt x="18288" y="118618"/>
                    <a:pt x="18161" y="113030"/>
                    <a:pt x="19939" y="108839"/>
                  </a:cubicBezTo>
                  <a:cubicBezTo>
                    <a:pt x="23876" y="98044"/>
                    <a:pt x="23749" y="86995"/>
                    <a:pt x="20574" y="76454"/>
                  </a:cubicBezTo>
                  <a:cubicBezTo>
                    <a:pt x="22098" y="76200"/>
                    <a:pt x="22733" y="75311"/>
                    <a:pt x="25019" y="74168"/>
                  </a:cubicBezTo>
                  <a:cubicBezTo>
                    <a:pt x="21463" y="60579"/>
                    <a:pt x="26670" y="47879"/>
                    <a:pt x="27051" y="34417"/>
                  </a:cubicBezTo>
                  <a:cubicBezTo>
                    <a:pt x="27051" y="34417"/>
                    <a:pt x="28575" y="34163"/>
                    <a:pt x="28575" y="34163"/>
                  </a:cubicBezTo>
                  <a:cubicBezTo>
                    <a:pt x="29718" y="36322"/>
                    <a:pt x="29210" y="38735"/>
                    <a:pt x="30353" y="41021"/>
                  </a:cubicBezTo>
                  <a:cubicBezTo>
                    <a:pt x="35814" y="35433"/>
                    <a:pt x="32893" y="26416"/>
                    <a:pt x="37465" y="20320"/>
                  </a:cubicBezTo>
                  <a:cubicBezTo>
                    <a:pt x="41402" y="14986"/>
                    <a:pt x="44196" y="7493"/>
                    <a:pt x="46990" y="0"/>
                  </a:cubicBezTo>
                  <a:cubicBezTo>
                    <a:pt x="49022" y="2794"/>
                    <a:pt x="51054" y="5715"/>
                    <a:pt x="52959" y="8509"/>
                  </a:cubicBezTo>
                  <a:cubicBezTo>
                    <a:pt x="53340" y="6096"/>
                    <a:pt x="54102" y="5207"/>
                    <a:pt x="55118" y="1905"/>
                  </a:cubicBezTo>
                  <a:cubicBezTo>
                    <a:pt x="60706" y="7366"/>
                    <a:pt x="65913" y="11303"/>
                    <a:pt x="69977" y="17018"/>
                  </a:cubicBezTo>
                  <a:cubicBezTo>
                    <a:pt x="74803" y="23368"/>
                    <a:pt x="78486" y="31496"/>
                    <a:pt x="81788" y="38100"/>
                  </a:cubicBezTo>
                  <a:cubicBezTo>
                    <a:pt x="82677" y="38735"/>
                    <a:pt x="81407" y="40513"/>
                    <a:pt x="80645" y="41402"/>
                  </a:cubicBezTo>
                  <a:cubicBezTo>
                    <a:pt x="80899" y="42926"/>
                    <a:pt x="79756" y="46228"/>
                    <a:pt x="81534" y="47625"/>
                  </a:cubicBezTo>
                  <a:cubicBezTo>
                    <a:pt x="90170" y="58166"/>
                    <a:pt x="87376" y="71120"/>
                    <a:pt x="89916" y="82677"/>
                  </a:cubicBezTo>
                  <a:cubicBezTo>
                    <a:pt x="91694" y="89535"/>
                    <a:pt x="89535" y="96139"/>
                    <a:pt x="93599" y="101854"/>
                  </a:cubicBezTo>
                  <a:cubicBezTo>
                    <a:pt x="95377" y="103124"/>
                    <a:pt x="93599" y="107315"/>
                    <a:pt x="92329" y="109093"/>
                  </a:cubicBezTo>
                  <a:cubicBezTo>
                    <a:pt x="89662" y="112649"/>
                    <a:pt x="89535" y="116586"/>
                    <a:pt x="90805" y="120396"/>
                  </a:cubicBezTo>
                  <a:cubicBezTo>
                    <a:pt x="92075" y="124206"/>
                    <a:pt x="94361" y="128524"/>
                    <a:pt x="94234" y="132461"/>
                  </a:cubicBezTo>
                  <a:cubicBezTo>
                    <a:pt x="95631" y="141732"/>
                    <a:pt x="94615" y="150495"/>
                    <a:pt x="95250" y="160655"/>
                  </a:cubicBezTo>
                  <a:cubicBezTo>
                    <a:pt x="91694" y="163576"/>
                    <a:pt x="93980" y="167894"/>
                    <a:pt x="92837" y="171196"/>
                  </a:cubicBezTo>
                  <a:cubicBezTo>
                    <a:pt x="92202" y="177546"/>
                    <a:pt x="92456" y="184658"/>
                    <a:pt x="93345" y="190754"/>
                  </a:cubicBezTo>
                  <a:cubicBezTo>
                    <a:pt x="88138" y="197866"/>
                    <a:pt x="93853" y="204851"/>
                    <a:pt x="93472" y="212852"/>
                  </a:cubicBezTo>
                  <a:cubicBezTo>
                    <a:pt x="92583" y="217678"/>
                    <a:pt x="93345" y="222377"/>
                    <a:pt x="93345" y="227838"/>
                  </a:cubicBezTo>
                  <a:cubicBezTo>
                    <a:pt x="93599" y="229362"/>
                    <a:pt x="90932" y="232918"/>
                    <a:pt x="89916" y="236220"/>
                  </a:cubicBezTo>
                  <a:cubicBezTo>
                    <a:pt x="91313" y="239903"/>
                    <a:pt x="92837" y="245237"/>
                    <a:pt x="88646" y="249047"/>
                  </a:cubicBezTo>
                  <a:cubicBezTo>
                    <a:pt x="91948" y="255651"/>
                    <a:pt x="83058" y="264033"/>
                    <a:pt x="90297" y="270891"/>
                  </a:cubicBezTo>
                  <a:cubicBezTo>
                    <a:pt x="89662" y="277241"/>
                    <a:pt x="92964" y="283845"/>
                    <a:pt x="88646" y="291592"/>
                  </a:cubicBezTo>
                  <a:cubicBezTo>
                    <a:pt x="88900" y="293116"/>
                    <a:pt x="88265" y="299593"/>
                    <a:pt x="93853" y="305054"/>
                  </a:cubicBezTo>
                  <a:close/>
                </a:path>
              </a:pathLst>
            </a:custGeom>
            <a:solidFill>
              <a:srgbClr val="FFFFFF"/>
            </a:solidFill>
          </p:spPr>
          <p:txBody>
            <a:bodyPr/>
            <a:lstStyle/>
            <a:p>
              <a:endParaRPr lang="en-MY"/>
            </a:p>
          </p:txBody>
        </p:sp>
      </p:grpSp>
      <p:grpSp>
        <p:nvGrpSpPr>
          <p:cNvPr id="18" name="Group 18"/>
          <p:cNvGrpSpPr>
            <a:grpSpLocks noChangeAspect="1"/>
          </p:cNvGrpSpPr>
          <p:nvPr/>
        </p:nvGrpSpPr>
        <p:grpSpPr>
          <a:xfrm>
            <a:off x="11911051" y="8019164"/>
            <a:ext cx="227086" cy="394154"/>
            <a:chOff x="0" y="0"/>
            <a:chExt cx="227089" cy="394157"/>
          </a:xfrm>
        </p:grpSpPr>
        <p:sp>
          <p:nvSpPr>
            <p:cNvPr id="19" name="Freeform 19"/>
            <p:cNvSpPr/>
            <p:nvPr/>
          </p:nvSpPr>
          <p:spPr>
            <a:xfrm>
              <a:off x="0" y="0"/>
              <a:ext cx="226822" cy="394081"/>
            </a:xfrm>
            <a:custGeom>
              <a:avLst/>
              <a:gdLst/>
              <a:ahLst/>
              <a:cxnLst/>
              <a:rect l="l" t="t" r="r" b="b"/>
              <a:pathLst>
                <a:path w="226822" h="394081">
                  <a:moveTo>
                    <a:pt x="11430" y="0"/>
                  </a:moveTo>
                  <a:cubicBezTo>
                    <a:pt x="6858" y="635"/>
                    <a:pt x="3683" y="1143"/>
                    <a:pt x="0" y="2540"/>
                  </a:cubicBezTo>
                  <a:cubicBezTo>
                    <a:pt x="508" y="11049"/>
                    <a:pt x="1016" y="19685"/>
                    <a:pt x="1905" y="25908"/>
                  </a:cubicBezTo>
                  <a:cubicBezTo>
                    <a:pt x="1397" y="43307"/>
                    <a:pt x="9779" y="57785"/>
                    <a:pt x="12954" y="73787"/>
                  </a:cubicBezTo>
                  <a:cubicBezTo>
                    <a:pt x="13843" y="74422"/>
                    <a:pt x="13208" y="75311"/>
                    <a:pt x="14097" y="75946"/>
                  </a:cubicBezTo>
                  <a:cubicBezTo>
                    <a:pt x="17018" y="84963"/>
                    <a:pt x="21209" y="92202"/>
                    <a:pt x="21717" y="100838"/>
                  </a:cubicBezTo>
                  <a:cubicBezTo>
                    <a:pt x="22860" y="108585"/>
                    <a:pt x="23749" y="109220"/>
                    <a:pt x="31496" y="119126"/>
                  </a:cubicBezTo>
                  <a:cubicBezTo>
                    <a:pt x="32385" y="119761"/>
                    <a:pt x="31750" y="120650"/>
                    <a:pt x="32004" y="122174"/>
                  </a:cubicBezTo>
                  <a:cubicBezTo>
                    <a:pt x="31369" y="123063"/>
                    <a:pt x="30861" y="125476"/>
                    <a:pt x="31750" y="126111"/>
                  </a:cubicBezTo>
                  <a:cubicBezTo>
                    <a:pt x="37465" y="133096"/>
                    <a:pt x="36449" y="141986"/>
                    <a:pt x="40640" y="149225"/>
                  </a:cubicBezTo>
                  <a:cubicBezTo>
                    <a:pt x="43053" y="155194"/>
                    <a:pt x="43307" y="162179"/>
                    <a:pt x="50673" y="163449"/>
                  </a:cubicBezTo>
                  <a:cubicBezTo>
                    <a:pt x="51181" y="166497"/>
                    <a:pt x="51562" y="169672"/>
                    <a:pt x="52705" y="171831"/>
                  </a:cubicBezTo>
                  <a:cubicBezTo>
                    <a:pt x="54229" y="177165"/>
                    <a:pt x="57404" y="182118"/>
                    <a:pt x="58928" y="187452"/>
                  </a:cubicBezTo>
                  <a:cubicBezTo>
                    <a:pt x="61595" y="200406"/>
                    <a:pt x="63500" y="207264"/>
                    <a:pt x="68580" y="215138"/>
                  </a:cubicBezTo>
                  <a:cubicBezTo>
                    <a:pt x="69977" y="218821"/>
                    <a:pt x="71882" y="221742"/>
                    <a:pt x="73914" y="224536"/>
                  </a:cubicBezTo>
                  <a:cubicBezTo>
                    <a:pt x="77089" y="229616"/>
                    <a:pt x="77343" y="236601"/>
                    <a:pt x="77343" y="242189"/>
                  </a:cubicBezTo>
                  <a:cubicBezTo>
                    <a:pt x="77978" y="246761"/>
                    <a:pt x="79121" y="249047"/>
                    <a:pt x="82423" y="250063"/>
                  </a:cubicBezTo>
                  <a:cubicBezTo>
                    <a:pt x="88138" y="251587"/>
                    <a:pt x="88138" y="257048"/>
                    <a:pt x="90170" y="259969"/>
                  </a:cubicBezTo>
                  <a:cubicBezTo>
                    <a:pt x="91313" y="262128"/>
                    <a:pt x="90805" y="264541"/>
                    <a:pt x="91694" y="265303"/>
                  </a:cubicBezTo>
                  <a:cubicBezTo>
                    <a:pt x="98171" y="271399"/>
                    <a:pt x="97917" y="280924"/>
                    <a:pt x="102235" y="288163"/>
                  </a:cubicBezTo>
                  <a:cubicBezTo>
                    <a:pt x="105537" y="294767"/>
                    <a:pt x="106553" y="300863"/>
                    <a:pt x="109601" y="305943"/>
                  </a:cubicBezTo>
                  <a:cubicBezTo>
                    <a:pt x="113792" y="313182"/>
                    <a:pt x="120269" y="319278"/>
                    <a:pt x="122047" y="326136"/>
                  </a:cubicBezTo>
                  <a:cubicBezTo>
                    <a:pt x="124333" y="336042"/>
                    <a:pt x="133604" y="340233"/>
                    <a:pt x="135001" y="349377"/>
                  </a:cubicBezTo>
                  <a:cubicBezTo>
                    <a:pt x="135509" y="352425"/>
                    <a:pt x="136779" y="356235"/>
                    <a:pt x="139446" y="358140"/>
                  </a:cubicBezTo>
                  <a:cubicBezTo>
                    <a:pt x="145923" y="364236"/>
                    <a:pt x="150749" y="370586"/>
                    <a:pt x="154940" y="377825"/>
                  </a:cubicBezTo>
                  <a:cubicBezTo>
                    <a:pt x="155194" y="379349"/>
                    <a:pt x="156972" y="382016"/>
                    <a:pt x="158496" y="382016"/>
                  </a:cubicBezTo>
                  <a:cubicBezTo>
                    <a:pt x="158496" y="382016"/>
                    <a:pt x="158623" y="382016"/>
                    <a:pt x="158623" y="382016"/>
                  </a:cubicBezTo>
                  <a:cubicBezTo>
                    <a:pt x="163830" y="382524"/>
                    <a:pt x="167640" y="388366"/>
                    <a:pt x="172847" y="388366"/>
                  </a:cubicBezTo>
                  <a:cubicBezTo>
                    <a:pt x="174117" y="388366"/>
                    <a:pt x="175387" y="387985"/>
                    <a:pt x="176784" y="387223"/>
                  </a:cubicBezTo>
                  <a:cubicBezTo>
                    <a:pt x="176911" y="386969"/>
                    <a:pt x="177165" y="386969"/>
                    <a:pt x="177419" y="386969"/>
                  </a:cubicBezTo>
                  <a:cubicBezTo>
                    <a:pt x="178181" y="386969"/>
                    <a:pt x="179451" y="387858"/>
                    <a:pt x="180086" y="388366"/>
                  </a:cubicBezTo>
                  <a:cubicBezTo>
                    <a:pt x="181229" y="391160"/>
                    <a:pt x="182880" y="392176"/>
                    <a:pt x="184785" y="392176"/>
                  </a:cubicBezTo>
                  <a:cubicBezTo>
                    <a:pt x="186817" y="392176"/>
                    <a:pt x="189103" y="391033"/>
                    <a:pt x="191389" y="389890"/>
                  </a:cubicBezTo>
                  <a:cubicBezTo>
                    <a:pt x="191770" y="392049"/>
                    <a:pt x="192786" y="394081"/>
                    <a:pt x="195072" y="394081"/>
                  </a:cubicBezTo>
                  <a:cubicBezTo>
                    <a:pt x="196088" y="394081"/>
                    <a:pt x="197358" y="393700"/>
                    <a:pt x="198882" y="392684"/>
                  </a:cubicBezTo>
                  <a:cubicBezTo>
                    <a:pt x="197739" y="390525"/>
                    <a:pt x="197485" y="389001"/>
                    <a:pt x="196469" y="386715"/>
                  </a:cubicBezTo>
                  <a:cubicBezTo>
                    <a:pt x="197104" y="386715"/>
                    <a:pt x="197739" y="386715"/>
                    <a:pt x="198374" y="386715"/>
                  </a:cubicBezTo>
                  <a:cubicBezTo>
                    <a:pt x="201422" y="386715"/>
                    <a:pt x="204089" y="386334"/>
                    <a:pt x="206629" y="385953"/>
                  </a:cubicBezTo>
                  <a:cubicBezTo>
                    <a:pt x="206121" y="382905"/>
                    <a:pt x="206375" y="378841"/>
                    <a:pt x="206502" y="374904"/>
                  </a:cubicBezTo>
                  <a:cubicBezTo>
                    <a:pt x="206629" y="374904"/>
                    <a:pt x="206756" y="374904"/>
                    <a:pt x="206883" y="374904"/>
                  </a:cubicBezTo>
                  <a:cubicBezTo>
                    <a:pt x="208280" y="374904"/>
                    <a:pt x="209931" y="376047"/>
                    <a:pt x="210693" y="376682"/>
                  </a:cubicBezTo>
                  <a:cubicBezTo>
                    <a:pt x="212852" y="375539"/>
                    <a:pt x="214249" y="373761"/>
                    <a:pt x="215519" y="371983"/>
                  </a:cubicBezTo>
                  <a:cubicBezTo>
                    <a:pt x="216789" y="370205"/>
                    <a:pt x="215773" y="368046"/>
                    <a:pt x="216154" y="365633"/>
                  </a:cubicBezTo>
                  <a:cubicBezTo>
                    <a:pt x="219202" y="365125"/>
                    <a:pt x="223012" y="363855"/>
                    <a:pt x="225171" y="362712"/>
                  </a:cubicBezTo>
                  <a:cubicBezTo>
                    <a:pt x="225552" y="360299"/>
                    <a:pt x="225171" y="357251"/>
                    <a:pt x="226822" y="353060"/>
                  </a:cubicBezTo>
                  <a:cubicBezTo>
                    <a:pt x="219329" y="350266"/>
                    <a:pt x="222123" y="342773"/>
                    <a:pt x="220599" y="337439"/>
                  </a:cubicBezTo>
                  <a:cubicBezTo>
                    <a:pt x="213995" y="335280"/>
                    <a:pt x="213487" y="332232"/>
                    <a:pt x="215392" y="323977"/>
                  </a:cubicBezTo>
                  <a:cubicBezTo>
                    <a:pt x="214503" y="323342"/>
                    <a:pt x="213614" y="322707"/>
                    <a:pt x="212725" y="322072"/>
                  </a:cubicBezTo>
                  <a:cubicBezTo>
                    <a:pt x="207391" y="318135"/>
                    <a:pt x="204343" y="313055"/>
                    <a:pt x="204089" y="306070"/>
                  </a:cubicBezTo>
                  <a:cubicBezTo>
                    <a:pt x="203454" y="301498"/>
                    <a:pt x="200914" y="295529"/>
                    <a:pt x="200914" y="289941"/>
                  </a:cubicBezTo>
                  <a:cubicBezTo>
                    <a:pt x="201295" y="287528"/>
                    <a:pt x="198628" y="285496"/>
                    <a:pt x="198501" y="283972"/>
                  </a:cubicBezTo>
                  <a:cubicBezTo>
                    <a:pt x="195199" y="277368"/>
                    <a:pt x="186563" y="272415"/>
                    <a:pt x="186690" y="262890"/>
                  </a:cubicBezTo>
                  <a:cubicBezTo>
                    <a:pt x="187071" y="260477"/>
                    <a:pt x="186055" y="258318"/>
                    <a:pt x="185166" y="257556"/>
                  </a:cubicBezTo>
                  <a:cubicBezTo>
                    <a:pt x="179451" y="256032"/>
                    <a:pt x="179451" y="250571"/>
                    <a:pt x="176530" y="247015"/>
                  </a:cubicBezTo>
                  <a:cubicBezTo>
                    <a:pt x="173355" y="241935"/>
                    <a:pt x="168783" y="237109"/>
                    <a:pt x="167894" y="231013"/>
                  </a:cubicBezTo>
                  <a:cubicBezTo>
                    <a:pt x="166370" y="225679"/>
                    <a:pt x="161036" y="221742"/>
                    <a:pt x="161671" y="215392"/>
                  </a:cubicBezTo>
                  <a:cubicBezTo>
                    <a:pt x="161671" y="215392"/>
                    <a:pt x="161163" y="212217"/>
                    <a:pt x="159512" y="212217"/>
                  </a:cubicBezTo>
                  <a:cubicBezTo>
                    <a:pt x="159131" y="212217"/>
                    <a:pt x="158750" y="212344"/>
                    <a:pt x="158242" y="212725"/>
                  </a:cubicBezTo>
                  <a:cubicBezTo>
                    <a:pt x="158877" y="211836"/>
                    <a:pt x="158623" y="210312"/>
                    <a:pt x="158496" y="208788"/>
                  </a:cubicBezTo>
                  <a:cubicBezTo>
                    <a:pt x="158496" y="208788"/>
                    <a:pt x="156972" y="209042"/>
                    <a:pt x="155448" y="209296"/>
                  </a:cubicBezTo>
                  <a:cubicBezTo>
                    <a:pt x="155194" y="207772"/>
                    <a:pt x="154305" y="207137"/>
                    <a:pt x="154940" y="206248"/>
                  </a:cubicBezTo>
                  <a:cubicBezTo>
                    <a:pt x="154305" y="201676"/>
                    <a:pt x="155956" y="197485"/>
                    <a:pt x="149606" y="196850"/>
                  </a:cubicBezTo>
                  <a:cubicBezTo>
                    <a:pt x="150368" y="195072"/>
                    <a:pt x="149733" y="194818"/>
                    <a:pt x="148844" y="194818"/>
                  </a:cubicBezTo>
                  <a:cubicBezTo>
                    <a:pt x="148336" y="194818"/>
                    <a:pt x="147701" y="194945"/>
                    <a:pt x="147066" y="194945"/>
                  </a:cubicBezTo>
                  <a:cubicBezTo>
                    <a:pt x="146177" y="194945"/>
                    <a:pt x="145415" y="194691"/>
                    <a:pt x="145161" y="193675"/>
                  </a:cubicBezTo>
                  <a:cubicBezTo>
                    <a:pt x="145542" y="191262"/>
                    <a:pt x="144272" y="187452"/>
                    <a:pt x="142494" y="186182"/>
                  </a:cubicBezTo>
                  <a:cubicBezTo>
                    <a:pt x="136525" y="183134"/>
                    <a:pt x="139573" y="177165"/>
                    <a:pt x="138938" y="172593"/>
                  </a:cubicBezTo>
                  <a:cubicBezTo>
                    <a:pt x="135001" y="172339"/>
                    <a:pt x="131826" y="172847"/>
                    <a:pt x="133350" y="167132"/>
                  </a:cubicBezTo>
                  <a:cubicBezTo>
                    <a:pt x="133985" y="166243"/>
                    <a:pt x="132207" y="164973"/>
                    <a:pt x="131318" y="164338"/>
                  </a:cubicBezTo>
                  <a:cubicBezTo>
                    <a:pt x="128651" y="162433"/>
                    <a:pt x="127508" y="160147"/>
                    <a:pt x="128651" y="156845"/>
                  </a:cubicBezTo>
                  <a:cubicBezTo>
                    <a:pt x="130175" y="151130"/>
                    <a:pt x="127508" y="149225"/>
                    <a:pt x="122174" y="149225"/>
                  </a:cubicBezTo>
                  <a:cubicBezTo>
                    <a:pt x="122174" y="149225"/>
                    <a:pt x="122047" y="149225"/>
                    <a:pt x="122047" y="149225"/>
                  </a:cubicBezTo>
                  <a:cubicBezTo>
                    <a:pt x="119380" y="141732"/>
                    <a:pt x="115824" y="133604"/>
                    <a:pt x="110490" y="129667"/>
                  </a:cubicBezTo>
                  <a:cubicBezTo>
                    <a:pt x="108204" y="125222"/>
                    <a:pt x="107823" y="122174"/>
                    <a:pt x="105791" y="119380"/>
                  </a:cubicBezTo>
                  <a:cubicBezTo>
                    <a:pt x="104648" y="117221"/>
                    <a:pt x="105156" y="114808"/>
                    <a:pt x="101092" y="114554"/>
                  </a:cubicBezTo>
                  <a:cubicBezTo>
                    <a:pt x="102616" y="108839"/>
                    <a:pt x="97790" y="107950"/>
                    <a:pt x="95758" y="105156"/>
                  </a:cubicBezTo>
                  <a:cubicBezTo>
                    <a:pt x="93980" y="103886"/>
                    <a:pt x="96647" y="100330"/>
                    <a:pt x="92456" y="98552"/>
                  </a:cubicBezTo>
                  <a:cubicBezTo>
                    <a:pt x="86487" y="95504"/>
                    <a:pt x="82042" y="92202"/>
                    <a:pt x="80899" y="84455"/>
                  </a:cubicBezTo>
                  <a:cubicBezTo>
                    <a:pt x="81534" y="83566"/>
                    <a:pt x="78232" y="82550"/>
                    <a:pt x="77978" y="80899"/>
                  </a:cubicBezTo>
                  <a:cubicBezTo>
                    <a:pt x="76835" y="78740"/>
                    <a:pt x="74803" y="75819"/>
                    <a:pt x="74676" y="74295"/>
                  </a:cubicBezTo>
                  <a:cubicBezTo>
                    <a:pt x="74676" y="68834"/>
                    <a:pt x="70485" y="67056"/>
                    <a:pt x="67564" y="63500"/>
                  </a:cubicBezTo>
                  <a:cubicBezTo>
                    <a:pt x="62865" y="58674"/>
                    <a:pt x="59182" y="54483"/>
                    <a:pt x="57277" y="47752"/>
                  </a:cubicBezTo>
                  <a:cubicBezTo>
                    <a:pt x="57023" y="46228"/>
                    <a:pt x="55880" y="44069"/>
                    <a:pt x="54991" y="43307"/>
                  </a:cubicBezTo>
                  <a:cubicBezTo>
                    <a:pt x="44958" y="34544"/>
                    <a:pt x="37846" y="23749"/>
                    <a:pt x="28829" y="15748"/>
                  </a:cubicBezTo>
                  <a:cubicBezTo>
                    <a:pt x="23241" y="10033"/>
                    <a:pt x="16129" y="4826"/>
                    <a:pt x="11430" y="0"/>
                  </a:cubicBezTo>
                  <a:lnTo>
                    <a:pt x="11430" y="0"/>
                  </a:lnTo>
                  <a:lnTo>
                    <a:pt x="11430" y="0"/>
                  </a:lnTo>
                  <a:close/>
                </a:path>
              </a:pathLst>
            </a:custGeom>
            <a:solidFill>
              <a:srgbClr val="FFFFFF"/>
            </a:solidFill>
          </p:spPr>
          <p:txBody>
            <a:bodyPr/>
            <a:lstStyle/>
            <a:p>
              <a:endParaRPr lang="en-MY"/>
            </a:p>
          </p:txBody>
        </p:sp>
      </p:grpSp>
      <p:grpSp>
        <p:nvGrpSpPr>
          <p:cNvPr id="20" name="Group 20"/>
          <p:cNvGrpSpPr>
            <a:grpSpLocks noChangeAspect="1"/>
          </p:cNvGrpSpPr>
          <p:nvPr/>
        </p:nvGrpSpPr>
        <p:grpSpPr>
          <a:xfrm>
            <a:off x="15604169" y="1786252"/>
            <a:ext cx="148057" cy="425815"/>
            <a:chOff x="0" y="0"/>
            <a:chExt cx="148057" cy="425818"/>
          </a:xfrm>
        </p:grpSpPr>
        <p:sp>
          <p:nvSpPr>
            <p:cNvPr id="21" name="Freeform 21"/>
            <p:cNvSpPr/>
            <p:nvPr/>
          </p:nvSpPr>
          <p:spPr>
            <a:xfrm>
              <a:off x="127" y="0"/>
              <a:ext cx="150241" cy="425450"/>
            </a:xfrm>
            <a:custGeom>
              <a:avLst/>
              <a:gdLst/>
              <a:ahLst/>
              <a:cxnLst/>
              <a:rect l="l" t="t" r="r" b="b"/>
              <a:pathLst>
                <a:path w="150241" h="425450">
                  <a:moveTo>
                    <a:pt x="38989" y="0"/>
                  </a:moveTo>
                  <a:cubicBezTo>
                    <a:pt x="38227" y="0"/>
                    <a:pt x="37211" y="127"/>
                    <a:pt x="36068" y="508"/>
                  </a:cubicBezTo>
                  <a:cubicBezTo>
                    <a:pt x="36703" y="2921"/>
                    <a:pt x="36576" y="4445"/>
                    <a:pt x="37084" y="6858"/>
                  </a:cubicBezTo>
                  <a:cubicBezTo>
                    <a:pt x="33274" y="5715"/>
                    <a:pt x="30099" y="5588"/>
                    <a:pt x="27051" y="5334"/>
                  </a:cubicBezTo>
                  <a:cubicBezTo>
                    <a:pt x="26797" y="8382"/>
                    <a:pt x="25781" y="12319"/>
                    <a:pt x="24638" y="16129"/>
                  </a:cubicBezTo>
                  <a:cubicBezTo>
                    <a:pt x="23114" y="16002"/>
                    <a:pt x="21590" y="14351"/>
                    <a:pt x="20955" y="13462"/>
                  </a:cubicBezTo>
                  <a:cubicBezTo>
                    <a:pt x="18542" y="14097"/>
                    <a:pt x="16891" y="15494"/>
                    <a:pt x="15240" y="16891"/>
                  </a:cubicBezTo>
                  <a:cubicBezTo>
                    <a:pt x="13589" y="18288"/>
                    <a:pt x="14097" y="20701"/>
                    <a:pt x="13208" y="22987"/>
                  </a:cubicBezTo>
                  <a:cubicBezTo>
                    <a:pt x="12573" y="22987"/>
                    <a:pt x="11938" y="22987"/>
                    <a:pt x="11430" y="22987"/>
                  </a:cubicBezTo>
                  <a:cubicBezTo>
                    <a:pt x="8763" y="22987"/>
                    <a:pt x="5715" y="23368"/>
                    <a:pt x="3810" y="23876"/>
                  </a:cubicBezTo>
                  <a:cubicBezTo>
                    <a:pt x="2794" y="26162"/>
                    <a:pt x="2667" y="29210"/>
                    <a:pt x="0" y="32893"/>
                  </a:cubicBezTo>
                  <a:cubicBezTo>
                    <a:pt x="6731" y="37338"/>
                    <a:pt x="2286" y="44069"/>
                    <a:pt x="2667" y="49530"/>
                  </a:cubicBezTo>
                  <a:cubicBezTo>
                    <a:pt x="8636" y="53086"/>
                    <a:pt x="8382" y="56261"/>
                    <a:pt x="4699" y="63754"/>
                  </a:cubicBezTo>
                  <a:cubicBezTo>
                    <a:pt x="5461" y="64643"/>
                    <a:pt x="6096" y="65405"/>
                    <a:pt x="6858" y="66294"/>
                  </a:cubicBezTo>
                  <a:cubicBezTo>
                    <a:pt x="11176" y="71374"/>
                    <a:pt x="13081" y="76962"/>
                    <a:pt x="11684" y="83820"/>
                  </a:cubicBezTo>
                  <a:cubicBezTo>
                    <a:pt x="11303" y="88519"/>
                    <a:pt x="12446" y="94869"/>
                    <a:pt x="11176" y="100203"/>
                  </a:cubicBezTo>
                  <a:cubicBezTo>
                    <a:pt x="10160" y="102489"/>
                    <a:pt x="12319" y="105029"/>
                    <a:pt x="12192" y="106553"/>
                  </a:cubicBezTo>
                  <a:cubicBezTo>
                    <a:pt x="13970" y="113665"/>
                    <a:pt x="21209" y="120523"/>
                    <a:pt x="18923" y="129794"/>
                  </a:cubicBezTo>
                  <a:cubicBezTo>
                    <a:pt x="17907" y="132080"/>
                    <a:pt x="18542" y="134493"/>
                    <a:pt x="19304" y="135255"/>
                  </a:cubicBezTo>
                  <a:cubicBezTo>
                    <a:pt x="24511" y="138049"/>
                    <a:pt x="23368" y="143383"/>
                    <a:pt x="25400" y="147447"/>
                  </a:cubicBezTo>
                  <a:cubicBezTo>
                    <a:pt x="27305" y="153035"/>
                    <a:pt x="30734" y="158750"/>
                    <a:pt x="30226" y="164973"/>
                  </a:cubicBezTo>
                  <a:cubicBezTo>
                    <a:pt x="30607" y="170434"/>
                    <a:pt x="34925" y="175514"/>
                    <a:pt x="32893" y="181610"/>
                  </a:cubicBezTo>
                  <a:cubicBezTo>
                    <a:pt x="32893" y="181610"/>
                    <a:pt x="32639" y="185166"/>
                    <a:pt x="34671" y="185166"/>
                  </a:cubicBezTo>
                  <a:cubicBezTo>
                    <a:pt x="34925" y="185166"/>
                    <a:pt x="35306" y="185039"/>
                    <a:pt x="35687" y="184912"/>
                  </a:cubicBezTo>
                  <a:cubicBezTo>
                    <a:pt x="34798" y="185674"/>
                    <a:pt x="34671" y="187198"/>
                    <a:pt x="34544" y="188722"/>
                  </a:cubicBezTo>
                  <a:cubicBezTo>
                    <a:pt x="34544" y="188722"/>
                    <a:pt x="36068" y="188849"/>
                    <a:pt x="37592" y="188976"/>
                  </a:cubicBezTo>
                  <a:cubicBezTo>
                    <a:pt x="37465" y="190500"/>
                    <a:pt x="38227" y="191389"/>
                    <a:pt x="37338" y="192024"/>
                  </a:cubicBezTo>
                  <a:cubicBezTo>
                    <a:pt x="36957" y="196723"/>
                    <a:pt x="34290" y="200406"/>
                    <a:pt x="40386" y="202438"/>
                  </a:cubicBezTo>
                  <a:cubicBezTo>
                    <a:pt x="37719" y="206121"/>
                    <a:pt x="44196" y="203581"/>
                    <a:pt x="43942" y="206629"/>
                  </a:cubicBezTo>
                  <a:cubicBezTo>
                    <a:pt x="42926" y="208915"/>
                    <a:pt x="43434" y="212852"/>
                    <a:pt x="44831" y="214503"/>
                  </a:cubicBezTo>
                  <a:cubicBezTo>
                    <a:pt x="49911" y="218821"/>
                    <a:pt x="45593" y="223901"/>
                    <a:pt x="45339" y="228600"/>
                  </a:cubicBezTo>
                  <a:cubicBezTo>
                    <a:pt x="49149" y="229743"/>
                    <a:pt x="52324" y="229870"/>
                    <a:pt x="49530" y="235204"/>
                  </a:cubicBezTo>
                  <a:cubicBezTo>
                    <a:pt x="48641" y="235966"/>
                    <a:pt x="50165" y="237617"/>
                    <a:pt x="50800" y="238379"/>
                  </a:cubicBezTo>
                  <a:cubicBezTo>
                    <a:pt x="52959" y="240919"/>
                    <a:pt x="53594" y="243332"/>
                    <a:pt x="51689" y="246253"/>
                  </a:cubicBezTo>
                  <a:cubicBezTo>
                    <a:pt x="48895" y="251460"/>
                    <a:pt x="51054" y="254000"/>
                    <a:pt x="56515" y="255270"/>
                  </a:cubicBezTo>
                  <a:cubicBezTo>
                    <a:pt x="57404" y="263144"/>
                    <a:pt x="59182" y="271907"/>
                    <a:pt x="63373" y="276860"/>
                  </a:cubicBezTo>
                  <a:cubicBezTo>
                    <a:pt x="64516" y="281686"/>
                    <a:pt x="64262" y="284734"/>
                    <a:pt x="65659" y="288036"/>
                  </a:cubicBezTo>
                  <a:cubicBezTo>
                    <a:pt x="66294" y="290449"/>
                    <a:pt x="65278" y="292735"/>
                    <a:pt x="69088" y="293751"/>
                  </a:cubicBezTo>
                  <a:cubicBezTo>
                    <a:pt x="66294" y="298958"/>
                    <a:pt x="70866" y="300863"/>
                    <a:pt x="72136" y="304165"/>
                  </a:cubicBezTo>
                  <a:cubicBezTo>
                    <a:pt x="73533" y="305816"/>
                    <a:pt x="70231" y="308737"/>
                    <a:pt x="73914" y="311277"/>
                  </a:cubicBezTo>
                  <a:cubicBezTo>
                    <a:pt x="78994" y="315595"/>
                    <a:pt x="82677" y="319786"/>
                    <a:pt x="82042" y="327533"/>
                  </a:cubicBezTo>
                  <a:cubicBezTo>
                    <a:pt x="81153" y="328295"/>
                    <a:pt x="84201" y="330073"/>
                    <a:pt x="84074" y="331597"/>
                  </a:cubicBezTo>
                  <a:cubicBezTo>
                    <a:pt x="84709" y="334010"/>
                    <a:pt x="85979" y="337185"/>
                    <a:pt x="85852" y="338709"/>
                  </a:cubicBezTo>
                  <a:cubicBezTo>
                    <a:pt x="84709" y="344043"/>
                    <a:pt x="88392" y="346710"/>
                    <a:pt x="90424" y="350774"/>
                  </a:cubicBezTo>
                  <a:cubicBezTo>
                    <a:pt x="93853" y="356489"/>
                    <a:pt x="96647" y="361442"/>
                    <a:pt x="96901" y="368427"/>
                  </a:cubicBezTo>
                  <a:cubicBezTo>
                    <a:pt x="96774" y="369951"/>
                    <a:pt x="97409" y="372364"/>
                    <a:pt x="98044" y="373253"/>
                  </a:cubicBezTo>
                  <a:cubicBezTo>
                    <a:pt x="105791" y="384048"/>
                    <a:pt x="110363" y="396113"/>
                    <a:pt x="117348" y="406019"/>
                  </a:cubicBezTo>
                  <a:cubicBezTo>
                    <a:pt x="121539" y="412623"/>
                    <a:pt x="127254" y="419227"/>
                    <a:pt x="130683" y="425069"/>
                  </a:cubicBezTo>
                  <a:lnTo>
                    <a:pt x="130683" y="425069"/>
                  </a:lnTo>
                  <a:cubicBezTo>
                    <a:pt x="133477" y="425323"/>
                    <a:pt x="135763" y="425450"/>
                    <a:pt x="137922" y="425450"/>
                  </a:cubicBezTo>
                  <a:cubicBezTo>
                    <a:pt x="139319" y="425450"/>
                    <a:pt x="140843" y="425323"/>
                    <a:pt x="142367" y="425196"/>
                  </a:cubicBezTo>
                  <a:cubicBezTo>
                    <a:pt x="143764" y="416687"/>
                    <a:pt x="145288" y="408178"/>
                    <a:pt x="145796" y="401955"/>
                  </a:cubicBezTo>
                  <a:cubicBezTo>
                    <a:pt x="150241" y="385064"/>
                    <a:pt x="145288" y="369062"/>
                    <a:pt x="145796" y="352679"/>
                  </a:cubicBezTo>
                  <a:cubicBezTo>
                    <a:pt x="145034" y="351790"/>
                    <a:pt x="145923" y="351155"/>
                    <a:pt x="145161" y="350266"/>
                  </a:cubicBezTo>
                  <a:cubicBezTo>
                    <a:pt x="144399" y="340868"/>
                    <a:pt x="141859" y="332867"/>
                    <a:pt x="143256" y="324358"/>
                  </a:cubicBezTo>
                  <a:cubicBezTo>
                    <a:pt x="143891" y="316611"/>
                    <a:pt x="143129" y="315722"/>
                    <a:pt x="137795" y="304419"/>
                  </a:cubicBezTo>
                  <a:cubicBezTo>
                    <a:pt x="137033" y="303530"/>
                    <a:pt x="137922" y="302895"/>
                    <a:pt x="138049" y="301371"/>
                  </a:cubicBezTo>
                  <a:cubicBezTo>
                    <a:pt x="138938" y="300609"/>
                    <a:pt x="139827" y="298323"/>
                    <a:pt x="139192" y="297561"/>
                  </a:cubicBezTo>
                  <a:cubicBezTo>
                    <a:pt x="135128" y="289433"/>
                    <a:pt x="138176" y="281051"/>
                    <a:pt x="135636" y="273050"/>
                  </a:cubicBezTo>
                  <a:cubicBezTo>
                    <a:pt x="134620" y="266700"/>
                    <a:pt x="135890" y="259842"/>
                    <a:pt x="129032" y="256921"/>
                  </a:cubicBezTo>
                  <a:cubicBezTo>
                    <a:pt x="129286" y="253873"/>
                    <a:pt x="129540" y="250698"/>
                    <a:pt x="128905" y="248285"/>
                  </a:cubicBezTo>
                  <a:cubicBezTo>
                    <a:pt x="128524" y="242824"/>
                    <a:pt x="126619" y="237109"/>
                    <a:pt x="126238" y="231648"/>
                  </a:cubicBezTo>
                  <a:cubicBezTo>
                    <a:pt x="126492" y="218440"/>
                    <a:pt x="126238" y="211328"/>
                    <a:pt x="123063" y="202438"/>
                  </a:cubicBezTo>
                  <a:cubicBezTo>
                    <a:pt x="122555" y="198501"/>
                    <a:pt x="121285" y="195326"/>
                    <a:pt x="120015" y="192024"/>
                  </a:cubicBezTo>
                  <a:cubicBezTo>
                    <a:pt x="118110" y="186436"/>
                    <a:pt x="119380" y="179451"/>
                    <a:pt x="120650" y="174117"/>
                  </a:cubicBezTo>
                  <a:cubicBezTo>
                    <a:pt x="121031" y="169418"/>
                    <a:pt x="120396" y="167005"/>
                    <a:pt x="117475" y="165227"/>
                  </a:cubicBezTo>
                  <a:cubicBezTo>
                    <a:pt x="112268" y="162433"/>
                    <a:pt x="113411" y="157099"/>
                    <a:pt x="112141" y="153924"/>
                  </a:cubicBezTo>
                  <a:cubicBezTo>
                    <a:pt x="111506" y="151511"/>
                    <a:pt x="112522" y="149225"/>
                    <a:pt x="111760" y="148463"/>
                  </a:cubicBezTo>
                  <a:cubicBezTo>
                    <a:pt x="106807" y="141097"/>
                    <a:pt x="109093" y="131826"/>
                    <a:pt x="106680" y="123825"/>
                  </a:cubicBezTo>
                  <a:cubicBezTo>
                    <a:pt x="104902" y="116713"/>
                    <a:pt x="105410" y="110490"/>
                    <a:pt x="103505" y="104775"/>
                  </a:cubicBezTo>
                  <a:cubicBezTo>
                    <a:pt x="100965" y="96774"/>
                    <a:pt x="96139" y="89408"/>
                    <a:pt x="95885" y="82296"/>
                  </a:cubicBezTo>
                  <a:cubicBezTo>
                    <a:pt x="95885" y="72136"/>
                    <a:pt x="87757" y="66040"/>
                    <a:pt x="88519" y="56642"/>
                  </a:cubicBezTo>
                  <a:cubicBezTo>
                    <a:pt x="88773" y="53594"/>
                    <a:pt x="88265" y="49530"/>
                    <a:pt x="86106" y="47117"/>
                  </a:cubicBezTo>
                  <a:cubicBezTo>
                    <a:pt x="81153" y="39751"/>
                    <a:pt x="77851" y="32385"/>
                    <a:pt x="75438" y="24384"/>
                  </a:cubicBezTo>
                  <a:cubicBezTo>
                    <a:pt x="75565" y="22860"/>
                    <a:pt x="74295" y="19558"/>
                    <a:pt x="72644" y="19431"/>
                  </a:cubicBezTo>
                  <a:cubicBezTo>
                    <a:pt x="67183" y="17653"/>
                    <a:pt x="64770" y="9906"/>
                    <a:pt x="58674" y="9906"/>
                  </a:cubicBezTo>
                  <a:cubicBezTo>
                    <a:pt x="57912" y="9906"/>
                    <a:pt x="57023" y="10033"/>
                    <a:pt x="56134" y="10287"/>
                  </a:cubicBezTo>
                  <a:cubicBezTo>
                    <a:pt x="56007" y="10414"/>
                    <a:pt x="55880" y="10414"/>
                    <a:pt x="55626" y="10414"/>
                  </a:cubicBezTo>
                  <a:cubicBezTo>
                    <a:pt x="54737" y="10414"/>
                    <a:pt x="53721" y="9144"/>
                    <a:pt x="53086" y="8382"/>
                  </a:cubicBezTo>
                  <a:cubicBezTo>
                    <a:pt x="52705" y="5080"/>
                    <a:pt x="50673" y="4064"/>
                    <a:pt x="48133" y="4064"/>
                  </a:cubicBezTo>
                  <a:cubicBezTo>
                    <a:pt x="46482" y="4064"/>
                    <a:pt x="44577" y="4572"/>
                    <a:pt x="42672" y="4953"/>
                  </a:cubicBezTo>
                  <a:cubicBezTo>
                    <a:pt x="42926" y="2540"/>
                    <a:pt x="42164" y="0"/>
                    <a:pt x="38989" y="0"/>
                  </a:cubicBezTo>
                  <a:close/>
                </a:path>
              </a:pathLst>
            </a:custGeom>
            <a:solidFill>
              <a:srgbClr val="FFFFFF"/>
            </a:solidFill>
          </p:spPr>
          <p:txBody>
            <a:bodyPr/>
            <a:lstStyle/>
            <a:p>
              <a:endParaRPr lang="en-MY"/>
            </a:p>
          </p:txBody>
        </p:sp>
      </p:grpSp>
      <p:sp>
        <p:nvSpPr>
          <p:cNvPr id="22" name="Freeform 22"/>
          <p:cNvSpPr/>
          <p:nvPr/>
        </p:nvSpPr>
        <p:spPr>
          <a:xfrm>
            <a:off x="15866850" y="1692002"/>
            <a:ext cx="1008269" cy="899322"/>
          </a:xfrm>
          <a:custGeom>
            <a:avLst/>
            <a:gdLst/>
            <a:ahLst/>
            <a:cxnLst/>
            <a:rect l="l" t="t" r="r" b="b"/>
            <a:pathLst>
              <a:path w="1008269" h="899322">
                <a:moveTo>
                  <a:pt x="0" y="0"/>
                </a:moveTo>
                <a:lnTo>
                  <a:pt x="1008269" y="0"/>
                </a:lnTo>
                <a:lnTo>
                  <a:pt x="1008269" y="899322"/>
                </a:lnTo>
                <a:lnTo>
                  <a:pt x="0" y="899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grpSp>
        <p:nvGrpSpPr>
          <p:cNvPr id="23" name="Group 23"/>
          <p:cNvGrpSpPr>
            <a:grpSpLocks noChangeAspect="1"/>
          </p:cNvGrpSpPr>
          <p:nvPr/>
        </p:nvGrpSpPr>
        <p:grpSpPr>
          <a:xfrm>
            <a:off x="16415633" y="3001718"/>
            <a:ext cx="405479" cy="182423"/>
            <a:chOff x="0" y="0"/>
            <a:chExt cx="405473" cy="182423"/>
          </a:xfrm>
        </p:grpSpPr>
        <p:sp>
          <p:nvSpPr>
            <p:cNvPr id="24" name="Freeform 24"/>
            <p:cNvSpPr/>
            <p:nvPr/>
          </p:nvSpPr>
          <p:spPr>
            <a:xfrm>
              <a:off x="0" y="0"/>
              <a:ext cx="406400" cy="182626"/>
            </a:xfrm>
            <a:custGeom>
              <a:avLst/>
              <a:gdLst/>
              <a:ahLst/>
              <a:cxnLst/>
              <a:rect l="l" t="t" r="r" b="b"/>
              <a:pathLst>
                <a:path w="406400" h="182626">
                  <a:moveTo>
                    <a:pt x="18796" y="0"/>
                  </a:moveTo>
                  <a:cubicBezTo>
                    <a:pt x="15748" y="0"/>
                    <a:pt x="12827" y="127"/>
                    <a:pt x="9779" y="254"/>
                  </a:cubicBezTo>
                  <a:cubicBezTo>
                    <a:pt x="9779" y="254"/>
                    <a:pt x="9017" y="1016"/>
                    <a:pt x="9017" y="1016"/>
                  </a:cubicBezTo>
                  <a:cubicBezTo>
                    <a:pt x="9652" y="1778"/>
                    <a:pt x="11176" y="3556"/>
                    <a:pt x="11811" y="4318"/>
                  </a:cubicBezTo>
                  <a:cubicBezTo>
                    <a:pt x="10541" y="6096"/>
                    <a:pt x="8890" y="6604"/>
                    <a:pt x="6985" y="6604"/>
                  </a:cubicBezTo>
                  <a:cubicBezTo>
                    <a:pt x="4953" y="6604"/>
                    <a:pt x="2413" y="5969"/>
                    <a:pt x="0" y="5715"/>
                  </a:cubicBezTo>
                  <a:lnTo>
                    <a:pt x="0" y="5715"/>
                  </a:lnTo>
                  <a:lnTo>
                    <a:pt x="1143" y="6985"/>
                  </a:lnTo>
                  <a:cubicBezTo>
                    <a:pt x="3683" y="9906"/>
                    <a:pt x="6096" y="12446"/>
                    <a:pt x="8890" y="12700"/>
                  </a:cubicBezTo>
                  <a:cubicBezTo>
                    <a:pt x="20193" y="17526"/>
                    <a:pt x="28829" y="27559"/>
                    <a:pt x="40132" y="32385"/>
                  </a:cubicBezTo>
                  <a:cubicBezTo>
                    <a:pt x="49149" y="36195"/>
                    <a:pt x="57277" y="42291"/>
                    <a:pt x="67310" y="45466"/>
                  </a:cubicBezTo>
                  <a:cubicBezTo>
                    <a:pt x="83312" y="50673"/>
                    <a:pt x="98171" y="61214"/>
                    <a:pt x="114173" y="66294"/>
                  </a:cubicBezTo>
                  <a:cubicBezTo>
                    <a:pt x="116459" y="67310"/>
                    <a:pt x="117856" y="68961"/>
                    <a:pt x="120142" y="69850"/>
                  </a:cubicBezTo>
                  <a:cubicBezTo>
                    <a:pt x="124714" y="71755"/>
                    <a:pt x="128397" y="74422"/>
                    <a:pt x="132969" y="76327"/>
                  </a:cubicBezTo>
                  <a:cubicBezTo>
                    <a:pt x="138176" y="79121"/>
                    <a:pt x="142748" y="81026"/>
                    <a:pt x="147320" y="82931"/>
                  </a:cubicBezTo>
                  <a:cubicBezTo>
                    <a:pt x="156337" y="88265"/>
                    <a:pt x="165100" y="95250"/>
                    <a:pt x="175006" y="98425"/>
                  </a:cubicBezTo>
                  <a:cubicBezTo>
                    <a:pt x="178816" y="99568"/>
                    <a:pt x="183261" y="102997"/>
                    <a:pt x="187071" y="104013"/>
                  </a:cubicBezTo>
                  <a:cubicBezTo>
                    <a:pt x="194056" y="105283"/>
                    <a:pt x="200025" y="108966"/>
                    <a:pt x="204216" y="113919"/>
                  </a:cubicBezTo>
                  <a:cubicBezTo>
                    <a:pt x="205486" y="117094"/>
                    <a:pt x="209296" y="118237"/>
                    <a:pt x="212471" y="118491"/>
                  </a:cubicBezTo>
                  <a:cubicBezTo>
                    <a:pt x="213106" y="118491"/>
                    <a:pt x="213614" y="118491"/>
                    <a:pt x="214249" y="118491"/>
                  </a:cubicBezTo>
                  <a:cubicBezTo>
                    <a:pt x="219075" y="118491"/>
                    <a:pt x="223774" y="119888"/>
                    <a:pt x="226949" y="123571"/>
                  </a:cubicBezTo>
                  <a:cubicBezTo>
                    <a:pt x="231902" y="129413"/>
                    <a:pt x="240665" y="127762"/>
                    <a:pt x="244856" y="134366"/>
                  </a:cubicBezTo>
                  <a:cubicBezTo>
                    <a:pt x="244983" y="134366"/>
                    <a:pt x="245237" y="134366"/>
                    <a:pt x="245364" y="134366"/>
                  </a:cubicBezTo>
                  <a:cubicBezTo>
                    <a:pt x="250444" y="134366"/>
                    <a:pt x="253238" y="139065"/>
                    <a:pt x="256794" y="141605"/>
                  </a:cubicBezTo>
                  <a:cubicBezTo>
                    <a:pt x="258191" y="143256"/>
                    <a:pt x="261239" y="145034"/>
                    <a:pt x="262763" y="145161"/>
                  </a:cubicBezTo>
                  <a:cubicBezTo>
                    <a:pt x="272923" y="145161"/>
                    <a:pt x="280289" y="150495"/>
                    <a:pt x="288417" y="156591"/>
                  </a:cubicBezTo>
                  <a:cubicBezTo>
                    <a:pt x="292100" y="159258"/>
                    <a:pt x="296672" y="161163"/>
                    <a:pt x="300355" y="163830"/>
                  </a:cubicBezTo>
                  <a:cubicBezTo>
                    <a:pt x="302006" y="163195"/>
                    <a:pt x="303657" y="162941"/>
                    <a:pt x="305181" y="162941"/>
                  </a:cubicBezTo>
                  <a:cubicBezTo>
                    <a:pt x="309880" y="162941"/>
                    <a:pt x="314452" y="165227"/>
                    <a:pt x="319659" y="166116"/>
                  </a:cubicBezTo>
                  <a:cubicBezTo>
                    <a:pt x="329692" y="168402"/>
                    <a:pt x="337820" y="177292"/>
                    <a:pt x="348615" y="177292"/>
                  </a:cubicBezTo>
                  <a:cubicBezTo>
                    <a:pt x="349377" y="177292"/>
                    <a:pt x="350139" y="177292"/>
                    <a:pt x="350901" y="177165"/>
                  </a:cubicBezTo>
                  <a:cubicBezTo>
                    <a:pt x="350901" y="177165"/>
                    <a:pt x="351663" y="178054"/>
                    <a:pt x="351663" y="178054"/>
                  </a:cubicBezTo>
                  <a:cubicBezTo>
                    <a:pt x="353949" y="181864"/>
                    <a:pt x="356743" y="182626"/>
                    <a:pt x="359918" y="182626"/>
                  </a:cubicBezTo>
                  <a:cubicBezTo>
                    <a:pt x="361569" y="182626"/>
                    <a:pt x="363474" y="182372"/>
                    <a:pt x="365379" y="182245"/>
                  </a:cubicBezTo>
                  <a:cubicBezTo>
                    <a:pt x="367284" y="181483"/>
                    <a:pt x="369189" y="181229"/>
                    <a:pt x="371094" y="181229"/>
                  </a:cubicBezTo>
                  <a:cubicBezTo>
                    <a:pt x="372364" y="181229"/>
                    <a:pt x="373507" y="181356"/>
                    <a:pt x="374777" y="181483"/>
                  </a:cubicBezTo>
                  <a:cubicBezTo>
                    <a:pt x="375285" y="181483"/>
                    <a:pt x="375793" y="181483"/>
                    <a:pt x="376301" y="181483"/>
                  </a:cubicBezTo>
                  <a:cubicBezTo>
                    <a:pt x="380238" y="181483"/>
                    <a:pt x="383159" y="180213"/>
                    <a:pt x="386715" y="178435"/>
                  </a:cubicBezTo>
                  <a:cubicBezTo>
                    <a:pt x="388874" y="177927"/>
                    <a:pt x="391160" y="176149"/>
                    <a:pt x="393954" y="174752"/>
                  </a:cubicBezTo>
                  <a:lnTo>
                    <a:pt x="394843" y="173990"/>
                  </a:lnTo>
                  <a:cubicBezTo>
                    <a:pt x="394589" y="168656"/>
                    <a:pt x="397256" y="165100"/>
                    <a:pt x="401320" y="161544"/>
                  </a:cubicBezTo>
                  <a:cubicBezTo>
                    <a:pt x="403860" y="159385"/>
                    <a:pt x="406400" y="157226"/>
                    <a:pt x="405130" y="152527"/>
                  </a:cubicBezTo>
                  <a:cubicBezTo>
                    <a:pt x="403860" y="147828"/>
                    <a:pt x="402717" y="143002"/>
                    <a:pt x="401701" y="136652"/>
                  </a:cubicBezTo>
                  <a:cubicBezTo>
                    <a:pt x="398018" y="133985"/>
                    <a:pt x="397002" y="126111"/>
                    <a:pt x="391033" y="122555"/>
                  </a:cubicBezTo>
                  <a:cubicBezTo>
                    <a:pt x="381381" y="116332"/>
                    <a:pt x="372618" y="107823"/>
                    <a:pt x="360934" y="107696"/>
                  </a:cubicBezTo>
                  <a:cubicBezTo>
                    <a:pt x="360553" y="107696"/>
                    <a:pt x="360172" y="107823"/>
                    <a:pt x="359664" y="107823"/>
                  </a:cubicBezTo>
                  <a:cubicBezTo>
                    <a:pt x="355981" y="107823"/>
                    <a:pt x="352171" y="106045"/>
                    <a:pt x="350266" y="103759"/>
                  </a:cubicBezTo>
                  <a:cubicBezTo>
                    <a:pt x="346710" y="99568"/>
                    <a:pt x="342138" y="97663"/>
                    <a:pt x="336804" y="96393"/>
                  </a:cubicBezTo>
                  <a:cubicBezTo>
                    <a:pt x="332232" y="94488"/>
                    <a:pt x="328422" y="93345"/>
                    <a:pt x="324739" y="90805"/>
                  </a:cubicBezTo>
                  <a:cubicBezTo>
                    <a:pt x="318643" y="86741"/>
                    <a:pt x="312420" y="82677"/>
                    <a:pt x="304165" y="82677"/>
                  </a:cubicBezTo>
                  <a:cubicBezTo>
                    <a:pt x="303403" y="82677"/>
                    <a:pt x="302641" y="82677"/>
                    <a:pt x="301879" y="82804"/>
                  </a:cubicBezTo>
                  <a:cubicBezTo>
                    <a:pt x="300355" y="82677"/>
                    <a:pt x="297434" y="79375"/>
                    <a:pt x="295148" y="78359"/>
                  </a:cubicBezTo>
                  <a:cubicBezTo>
                    <a:pt x="293751" y="76708"/>
                    <a:pt x="292227" y="75057"/>
                    <a:pt x="290703" y="74930"/>
                  </a:cubicBezTo>
                  <a:cubicBezTo>
                    <a:pt x="279146" y="73279"/>
                    <a:pt x="269113" y="71628"/>
                    <a:pt x="259461" y="63881"/>
                  </a:cubicBezTo>
                  <a:cubicBezTo>
                    <a:pt x="259461" y="63881"/>
                    <a:pt x="257937" y="63754"/>
                    <a:pt x="257937" y="63754"/>
                  </a:cubicBezTo>
                  <a:cubicBezTo>
                    <a:pt x="257175" y="63881"/>
                    <a:pt x="256540" y="64008"/>
                    <a:pt x="255905" y="64008"/>
                  </a:cubicBezTo>
                  <a:cubicBezTo>
                    <a:pt x="252222" y="64008"/>
                    <a:pt x="249682" y="61468"/>
                    <a:pt x="246380" y="60452"/>
                  </a:cubicBezTo>
                  <a:cubicBezTo>
                    <a:pt x="241808" y="58547"/>
                    <a:pt x="237363" y="56642"/>
                    <a:pt x="231902" y="55372"/>
                  </a:cubicBezTo>
                  <a:cubicBezTo>
                    <a:pt x="224282" y="53213"/>
                    <a:pt x="216662" y="51054"/>
                    <a:pt x="208915" y="48895"/>
                  </a:cubicBezTo>
                  <a:cubicBezTo>
                    <a:pt x="200533" y="45847"/>
                    <a:pt x="192278" y="41402"/>
                    <a:pt x="183896" y="38354"/>
                  </a:cubicBezTo>
                  <a:cubicBezTo>
                    <a:pt x="180848" y="36576"/>
                    <a:pt x="177038" y="35433"/>
                    <a:pt x="173990" y="35179"/>
                  </a:cubicBezTo>
                  <a:cubicBezTo>
                    <a:pt x="167005" y="33909"/>
                    <a:pt x="159258" y="33274"/>
                    <a:pt x="151638" y="31115"/>
                  </a:cubicBezTo>
                  <a:cubicBezTo>
                    <a:pt x="144018" y="28956"/>
                    <a:pt x="137287" y="24511"/>
                    <a:pt x="130429" y="21590"/>
                  </a:cubicBezTo>
                  <a:cubicBezTo>
                    <a:pt x="127381" y="21336"/>
                    <a:pt x="123444" y="20320"/>
                    <a:pt x="120396" y="20066"/>
                  </a:cubicBezTo>
                  <a:cubicBezTo>
                    <a:pt x="116586" y="18923"/>
                    <a:pt x="112776" y="17907"/>
                    <a:pt x="108966" y="16764"/>
                  </a:cubicBezTo>
                  <a:cubicBezTo>
                    <a:pt x="99441" y="13589"/>
                    <a:pt x="91059" y="10541"/>
                    <a:pt x="81915" y="8255"/>
                  </a:cubicBezTo>
                  <a:cubicBezTo>
                    <a:pt x="74295" y="6096"/>
                    <a:pt x="66421" y="5461"/>
                    <a:pt x="59563" y="4191"/>
                  </a:cubicBezTo>
                  <a:cubicBezTo>
                    <a:pt x="45593" y="1778"/>
                    <a:pt x="32258" y="0"/>
                    <a:pt x="18796" y="0"/>
                  </a:cubicBezTo>
                  <a:close/>
                </a:path>
              </a:pathLst>
            </a:custGeom>
            <a:solidFill>
              <a:srgbClr val="FFFFFF"/>
            </a:solidFill>
          </p:spPr>
          <p:txBody>
            <a:bodyPr/>
            <a:lstStyle/>
            <a:p>
              <a:endParaRPr lang="en-MY"/>
            </a:p>
          </p:txBody>
        </p:sp>
      </p:grpSp>
      <p:grpSp>
        <p:nvGrpSpPr>
          <p:cNvPr id="25" name="Group 25"/>
          <p:cNvGrpSpPr>
            <a:grpSpLocks noChangeAspect="1"/>
          </p:cNvGrpSpPr>
          <p:nvPr/>
        </p:nvGrpSpPr>
        <p:grpSpPr>
          <a:xfrm>
            <a:off x="16417966" y="2680706"/>
            <a:ext cx="434702" cy="114262"/>
            <a:chOff x="0" y="0"/>
            <a:chExt cx="434696" cy="114262"/>
          </a:xfrm>
        </p:grpSpPr>
        <p:sp>
          <p:nvSpPr>
            <p:cNvPr id="26" name="Freeform 26"/>
            <p:cNvSpPr/>
            <p:nvPr/>
          </p:nvSpPr>
          <p:spPr>
            <a:xfrm>
              <a:off x="0" y="0"/>
              <a:ext cx="435610" cy="114808"/>
            </a:xfrm>
            <a:custGeom>
              <a:avLst/>
              <a:gdLst/>
              <a:ahLst/>
              <a:cxnLst/>
              <a:rect l="l" t="t" r="r" b="b"/>
              <a:pathLst>
                <a:path w="435610" h="114808">
                  <a:moveTo>
                    <a:pt x="0" y="97155"/>
                  </a:moveTo>
                  <a:cubicBezTo>
                    <a:pt x="381" y="92456"/>
                    <a:pt x="1270" y="90170"/>
                    <a:pt x="889" y="86233"/>
                  </a:cubicBezTo>
                  <a:cubicBezTo>
                    <a:pt x="6604" y="82804"/>
                    <a:pt x="13970" y="79375"/>
                    <a:pt x="21336" y="74549"/>
                  </a:cubicBezTo>
                  <a:cubicBezTo>
                    <a:pt x="32639" y="69215"/>
                    <a:pt x="44831" y="64643"/>
                    <a:pt x="56134" y="59309"/>
                  </a:cubicBezTo>
                  <a:cubicBezTo>
                    <a:pt x="57023" y="58547"/>
                    <a:pt x="59309" y="58039"/>
                    <a:pt x="60960" y="58166"/>
                  </a:cubicBezTo>
                  <a:cubicBezTo>
                    <a:pt x="67183" y="58674"/>
                    <a:pt x="72771" y="56769"/>
                    <a:pt x="79248" y="54102"/>
                  </a:cubicBezTo>
                  <a:cubicBezTo>
                    <a:pt x="83312" y="52070"/>
                    <a:pt x="86614" y="49149"/>
                    <a:pt x="91186" y="51181"/>
                  </a:cubicBezTo>
                  <a:cubicBezTo>
                    <a:pt x="93472" y="52197"/>
                    <a:pt x="95123" y="50673"/>
                    <a:pt x="97536" y="50165"/>
                  </a:cubicBezTo>
                  <a:cubicBezTo>
                    <a:pt x="99060" y="50292"/>
                    <a:pt x="100711" y="48895"/>
                    <a:pt x="102362" y="49022"/>
                  </a:cubicBezTo>
                  <a:cubicBezTo>
                    <a:pt x="109347" y="50292"/>
                    <a:pt x="115062" y="46863"/>
                    <a:pt x="119253" y="43307"/>
                  </a:cubicBezTo>
                  <a:cubicBezTo>
                    <a:pt x="122555" y="40386"/>
                    <a:pt x="124714" y="42926"/>
                    <a:pt x="127127" y="42418"/>
                  </a:cubicBezTo>
                  <a:cubicBezTo>
                    <a:pt x="130302" y="41148"/>
                    <a:pt x="133858" y="36703"/>
                    <a:pt x="137414" y="40894"/>
                  </a:cubicBezTo>
                  <a:cubicBezTo>
                    <a:pt x="138557" y="37084"/>
                    <a:pt x="141478" y="38862"/>
                    <a:pt x="143891" y="38227"/>
                  </a:cubicBezTo>
                  <a:cubicBezTo>
                    <a:pt x="146304" y="37592"/>
                    <a:pt x="150241" y="37211"/>
                    <a:pt x="154940" y="37465"/>
                  </a:cubicBezTo>
                  <a:cubicBezTo>
                    <a:pt x="160655" y="34036"/>
                    <a:pt x="168529" y="33020"/>
                    <a:pt x="177165" y="32893"/>
                  </a:cubicBezTo>
                  <a:cubicBezTo>
                    <a:pt x="179070" y="28321"/>
                    <a:pt x="182372" y="25527"/>
                    <a:pt x="186182" y="28067"/>
                  </a:cubicBezTo>
                  <a:cubicBezTo>
                    <a:pt x="189992" y="30607"/>
                    <a:pt x="192278" y="30099"/>
                    <a:pt x="194818" y="27940"/>
                  </a:cubicBezTo>
                  <a:cubicBezTo>
                    <a:pt x="195707" y="27178"/>
                    <a:pt x="197231" y="27305"/>
                    <a:pt x="197993" y="26670"/>
                  </a:cubicBezTo>
                  <a:cubicBezTo>
                    <a:pt x="202438" y="30099"/>
                    <a:pt x="203454" y="26289"/>
                    <a:pt x="205232" y="23368"/>
                  </a:cubicBezTo>
                  <a:cubicBezTo>
                    <a:pt x="209804" y="25273"/>
                    <a:pt x="214249" y="28702"/>
                    <a:pt x="219202" y="24511"/>
                  </a:cubicBezTo>
                  <a:cubicBezTo>
                    <a:pt x="220853" y="23114"/>
                    <a:pt x="224663" y="24130"/>
                    <a:pt x="227838" y="24384"/>
                  </a:cubicBezTo>
                  <a:cubicBezTo>
                    <a:pt x="231648" y="25527"/>
                    <a:pt x="229108" y="17399"/>
                    <a:pt x="232791" y="21590"/>
                  </a:cubicBezTo>
                  <a:cubicBezTo>
                    <a:pt x="234823" y="15494"/>
                    <a:pt x="239268" y="18923"/>
                    <a:pt x="243078" y="20066"/>
                  </a:cubicBezTo>
                  <a:cubicBezTo>
                    <a:pt x="243840" y="20955"/>
                    <a:pt x="244602" y="20193"/>
                    <a:pt x="245364" y="21082"/>
                  </a:cubicBezTo>
                  <a:cubicBezTo>
                    <a:pt x="245491" y="19558"/>
                    <a:pt x="246380" y="18796"/>
                    <a:pt x="246507" y="17272"/>
                  </a:cubicBezTo>
                  <a:cubicBezTo>
                    <a:pt x="248031" y="17399"/>
                    <a:pt x="248793" y="18288"/>
                    <a:pt x="250317" y="18415"/>
                  </a:cubicBezTo>
                  <a:cubicBezTo>
                    <a:pt x="249809" y="14478"/>
                    <a:pt x="253619" y="15494"/>
                    <a:pt x="253619" y="15494"/>
                  </a:cubicBezTo>
                  <a:cubicBezTo>
                    <a:pt x="259588" y="19050"/>
                    <a:pt x="265430" y="14097"/>
                    <a:pt x="270891" y="15240"/>
                  </a:cubicBezTo>
                  <a:cubicBezTo>
                    <a:pt x="277876" y="16510"/>
                    <a:pt x="282702" y="13843"/>
                    <a:pt x="288290" y="11938"/>
                  </a:cubicBezTo>
                  <a:cubicBezTo>
                    <a:pt x="293116" y="10795"/>
                    <a:pt x="297561" y="12700"/>
                    <a:pt x="300355" y="7366"/>
                  </a:cubicBezTo>
                  <a:cubicBezTo>
                    <a:pt x="301244" y="6604"/>
                    <a:pt x="304292" y="6858"/>
                    <a:pt x="305816" y="6985"/>
                  </a:cubicBezTo>
                  <a:cubicBezTo>
                    <a:pt x="314198" y="10033"/>
                    <a:pt x="322453" y="4318"/>
                    <a:pt x="330327" y="3429"/>
                  </a:cubicBezTo>
                  <a:cubicBezTo>
                    <a:pt x="332740" y="2794"/>
                    <a:pt x="335915" y="1524"/>
                    <a:pt x="337439" y="1651"/>
                  </a:cubicBezTo>
                  <a:cubicBezTo>
                    <a:pt x="342773" y="2794"/>
                    <a:pt x="348361" y="2540"/>
                    <a:pt x="354457" y="4572"/>
                  </a:cubicBezTo>
                  <a:cubicBezTo>
                    <a:pt x="362077" y="6731"/>
                    <a:pt x="366903" y="5588"/>
                    <a:pt x="372618" y="2032"/>
                  </a:cubicBezTo>
                  <a:cubicBezTo>
                    <a:pt x="373507" y="1270"/>
                    <a:pt x="374269" y="635"/>
                    <a:pt x="375793" y="762"/>
                  </a:cubicBezTo>
                  <a:cubicBezTo>
                    <a:pt x="383159" y="5969"/>
                    <a:pt x="385572" y="5461"/>
                    <a:pt x="389890" y="254"/>
                  </a:cubicBezTo>
                  <a:cubicBezTo>
                    <a:pt x="396113" y="762"/>
                    <a:pt x="401955" y="5842"/>
                    <a:pt x="407162" y="0"/>
                  </a:cubicBezTo>
                  <a:cubicBezTo>
                    <a:pt x="410210" y="1778"/>
                    <a:pt x="412369" y="2794"/>
                    <a:pt x="414655" y="3683"/>
                  </a:cubicBezTo>
                  <a:cubicBezTo>
                    <a:pt x="414401" y="6731"/>
                    <a:pt x="414147" y="9906"/>
                    <a:pt x="415417" y="13081"/>
                  </a:cubicBezTo>
                  <a:cubicBezTo>
                    <a:pt x="417703" y="14097"/>
                    <a:pt x="419227" y="14224"/>
                    <a:pt x="420624" y="15875"/>
                  </a:cubicBezTo>
                  <a:cubicBezTo>
                    <a:pt x="422021" y="17526"/>
                    <a:pt x="422656" y="19939"/>
                    <a:pt x="424053" y="21590"/>
                  </a:cubicBezTo>
                  <a:cubicBezTo>
                    <a:pt x="423164" y="22352"/>
                    <a:pt x="421513" y="23749"/>
                    <a:pt x="419862" y="25146"/>
                  </a:cubicBezTo>
                  <a:cubicBezTo>
                    <a:pt x="423672" y="26289"/>
                    <a:pt x="426720" y="28067"/>
                    <a:pt x="430530" y="29083"/>
                  </a:cubicBezTo>
                  <a:cubicBezTo>
                    <a:pt x="430276" y="32131"/>
                    <a:pt x="429387" y="34417"/>
                    <a:pt x="428244" y="38227"/>
                  </a:cubicBezTo>
                  <a:cubicBezTo>
                    <a:pt x="431292" y="38481"/>
                    <a:pt x="432943" y="38608"/>
                    <a:pt x="434467" y="38735"/>
                  </a:cubicBezTo>
                  <a:cubicBezTo>
                    <a:pt x="435610" y="43561"/>
                    <a:pt x="431673" y="43942"/>
                    <a:pt x="428498" y="45339"/>
                  </a:cubicBezTo>
                  <a:cubicBezTo>
                    <a:pt x="429641" y="50165"/>
                    <a:pt x="430149" y="54102"/>
                    <a:pt x="423799" y="55118"/>
                  </a:cubicBezTo>
                  <a:cubicBezTo>
                    <a:pt x="422910" y="55880"/>
                    <a:pt x="421259" y="57277"/>
                    <a:pt x="421259" y="57277"/>
                  </a:cubicBezTo>
                  <a:cubicBezTo>
                    <a:pt x="422910" y="66040"/>
                    <a:pt x="413512" y="66802"/>
                    <a:pt x="410718" y="72136"/>
                  </a:cubicBezTo>
                  <a:cubicBezTo>
                    <a:pt x="410591" y="73660"/>
                    <a:pt x="406654" y="74168"/>
                    <a:pt x="405130" y="74041"/>
                  </a:cubicBezTo>
                  <a:cubicBezTo>
                    <a:pt x="396367" y="75692"/>
                    <a:pt x="389128" y="78994"/>
                    <a:pt x="381762" y="82423"/>
                  </a:cubicBezTo>
                  <a:cubicBezTo>
                    <a:pt x="378587" y="83693"/>
                    <a:pt x="375285" y="85090"/>
                    <a:pt x="371475" y="83947"/>
                  </a:cubicBezTo>
                  <a:cubicBezTo>
                    <a:pt x="362331" y="81661"/>
                    <a:pt x="354584" y="89662"/>
                    <a:pt x="345313" y="88900"/>
                  </a:cubicBezTo>
                  <a:cubicBezTo>
                    <a:pt x="337566" y="88265"/>
                    <a:pt x="329438" y="92329"/>
                    <a:pt x="321564" y="93345"/>
                  </a:cubicBezTo>
                  <a:cubicBezTo>
                    <a:pt x="315214" y="94361"/>
                    <a:pt x="308991" y="93980"/>
                    <a:pt x="302641" y="94996"/>
                  </a:cubicBezTo>
                  <a:cubicBezTo>
                    <a:pt x="293878" y="96647"/>
                    <a:pt x="285496" y="93599"/>
                    <a:pt x="277368" y="97663"/>
                  </a:cubicBezTo>
                  <a:cubicBezTo>
                    <a:pt x="276479" y="98425"/>
                    <a:pt x="274320" y="97409"/>
                    <a:pt x="272669" y="97282"/>
                  </a:cubicBezTo>
                  <a:cubicBezTo>
                    <a:pt x="268732" y="97790"/>
                    <a:pt x="263398" y="96520"/>
                    <a:pt x="261366" y="101092"/>
                  </a:cubicBezTo>
                  <a:cubicBezTo>
                    <a:pt x="259588" y="104140"/>
                    <a:pt x="257175" y="104648"/>
                    <a:pt x="252603" y="102743"/>
                  </a:cubicBezTo>
                  <a:cubicBezTo>
                    <a:pt x="246507" y="100711"/>
                    <a:pt x="241173" y="99441"/>
                    <a:pt x="234823" y="100584"/>
                  </a:cubicBezTo>
                  <a:cubicBezTo>
                    <a:pt x="230886" y="101092"/>
                    <a:pt x="227711" y="102362"/>
                    <a:pt x="224409" y="103632"/>
                  </a:cubicBezTo>
                  <a:cubicBezTo>
                    <a:pt x="215646" y="105283"/>
                    <a:pt x="208661" y="105537"/>
                    <a:pt x="195453" y="103759"/>
                  </a:cubicBezTo>
                  <a:cubicBezTo>
                    <a:pt x="190119" y="102616"/>
                    <a:pt x="184404" y="104521"/>
                    <a:pt x="178943" y="104775"/>
                  </a:cubicBezTo>
                  <a:cubicBezTo>
                    <a:pt x="176530" y="105410"/>
                    <a:pt x="173482" y="105156"/>
                    <a:pt x="170307" y="104902"/>
                  </a:cubicBezTo>
                  <a:cubicBezTo>
                    <a:pt x="167386" y="111760"/>
                    <a:pt x="159004" y="108712"/>
                    <a:pt x="153416" y="110617"/>
                  </a:cubicBezTo>
                  <a:cubicBezTo>
                    <a:pt x="145542" y="111506"/>
                    <a:pt x="137160" y="108585"/>
                    <a:pt x="128270" y="111760"/>
                  </a:cubicBezTo>
                  <a:cubicBezTo>
                    <a:pt x="127381" y="112522"/>
                    <a:pt x="125984" y="110744"/>
                    <a:pt x="124460" y="110617"/>
                  </a:cubicBezTo>
                  <a:cubicBezTo>
                    <a:pt x="122936" y="110490"/>
                    <a:pt x="122174" y="109601"/>
                    <a:pt x="121412" y="110363"/>
                  </a:cubicBezTo>
                  <a:cubicBezTo>
                    <a:pt x="108585" y="114046"/>
                    <a:pt x="107823" y="114808"/>
                    <a:pt x="100838" y="113411"/>
                  </a:cubicBezTo>
                  <a:cubicBezTo>
                    <a:pt x="92456" y="110363"/>
                    <a:pt x="83693" y="112014"/>
                    <a:pt x="75184" y="112141"/>
                  </a:cubicBezTo>
                  <a:cubicBezTo>
                    <a:pt x="73660" y="112014"/>
                    <a:pt x="73660" y="112014"/>
                    <a:pt x="72771" y="112776"/>
                  </a:cubicBezTo>
                  <a:cubicBezTo>
                    <a:pt x="56515" y="110744"/>
                    <a:pt x="39878" y="113284"/>
                    <a:pt x="24003" y="106680"/>
                  </a:cubicBezTo>
                  <a:cubicBezTo>
                    <a:pt x="16002" y="102362"/>
                    <a:pt x="8382" y="100203"/>
                    <a:pt x="0" y="97155"/>
                  </a:cubicBezTo>
                  <a:close/>
                </a:path>
              </a:pathLst>
            </a:custGeom>
            <a:solidFill>
              <a:srgbClr val="FFFFFF"/>
            </a:solidFill>
          </p:spPr>
          <p:txBody>
            <a:bodyPr/>
            <a:lstStyle/>
            <a:p>
              <a:endParaRPr lang="en-MY"/>
            </a:p>
          </p:txBody>
        </p:sp>
      </p:grpSp>
      <p:sp>
        <p:nvSpPr>
          <p:cNvPr id="27" name="AutoShape 27"/>
          <p:cNvSpPr/>
          <p:nvPr/>
        </p:nvSpPr>
        <p:spPr>
          <a:xfrm>
            <a:off x="13922967" y="5012941"/>
            <a:ext cx="3822928" cy="19050"/>
          </a:xfrm>
          <a:prstGeom prst="line">
            <a:avLst/>
          </a:prstGeom>
          <a:ln w="38100" cap="flat">
            <a:solidFill>
              <a:srgbClr val="F9B101"/>
            </a:solidFill>
            <a:prstDash val="solid"/>
            <a:headEnd type="none" w="sm" len="sm"/>
            <a:tailEnd type="triangle" w="lg" len="med"/>
          </a:ln>
        </p:spPr>
        <p:txBody>
          <a:bodyPr/>
          <a:lstStyle/>
          <a:p>
            <a:endParaRPr lang="en-MY"/>
          </a:p>
        </p:txBody>
      </p:sp>
      <p:sp>
        <p:nvSpPr>
          <p:cNvPr id="28" name="TextBox 28"/>
          <p:cNvSpPr txBox="1"/>
          <p:nvPr/>
        </p:nvSpPr>
        <p:spPr>
          <a:xfrm>
            <a:off x="662073" y="1407667"/>
            <a:ext cx="7296484" cy="6323982"/>
          </a:xfrm>
          <a:prstGeom prst="rect">
            <a:avLst/>
          </a:prstGeom>
        </p:spPr>
        <p:txBody>
          <a:bodyPr lIns="0" tIns="0" rIns="0" bIns="0" rtlCol="0" anchor="t">
            <a:spAutoFit/>
          </a:bodyPr>
          <a:lstStyle/>
          <a:p>
            <a:pPr algn="l">
              <a:lnSpc>
                <a:spcPts val="7860"/>
              </a:lnSpc>
            </a:pPr>
            <a:endParaRPr dirty="0"/>
          </a:p>
          <a:p>
            <a:pPr algn="l">
              <a:lnSpc>
                <a:spcPts val="7860"/>
              </a:lnSpc>
            </a:pPr>
            <a:r>
              <a:rPr lang="en-US" sz="4845" b="1" dirty="0">
                <a:solidFill>
                  <a:srgbClr val="000000"/>
                </a:solidFill>
                <a:latin typeface="Hagrid Text Bold"/>
                <a:ea typeface="Hagrid Text Bold"/>
                <a:cs typeface="Hagrid Text Bold"/>
                <a:sym typeface="Hagrid Text Bold"/>
              </a:rPr>
              <a:t>DEEP LEARNING APPROACHES FOR </a:t>
            </a:r>
            <a:r>
              <a:rPr lang="en-US" sz="4845" b="1" dirty="0">
                <a:solidFill>
                  <a:srgbClr val="FFFFFF"/>
                </a:solidFill>
                <a:latin typeface="Hagrid Text Bold"/>
                <a:ea typeface="Hagrid Text Bold"/>
                <a:cs typeface="Hagrid Text Bold"/>
                <a:sym typeface="Hagrid Text Bold"/>
              </a:rPr>
              <a:t>FRAUD DETECTION IN </a:t>
            </a:r>
            <a:r>
              <a:rPr lang="en-US" sz="4845" b="1" dirty="0">
                <a:solidFill>
                  <a:srgbClr val="000000"/>
                </a:solidFill>
                <a:latin typeface="Hagrid Text Bold"/>
                <a:ea typeface="Hagrid Text Bold"/>
                <a:cs typeface="Hagrid Text Bold"/>
                <a:sym typeface="Hagrid Text Bold"/>
              </a:rPr>
              <a:t>E – COMMERCE TRANSACTIONS</a:t>
            </a:r>
          </a:p>
          <a:p>
            <a:pPr algn="l">
              <a:lnSpc>
                <a:spcPts val="918"/>
              </a:lnSpc>
            </a:pPr>
            <a:endParaRPr lang="en-US" sz="4845" b="1" dirty="0">
              <a:solidFill>
                <a:srgbClr val="000000"/>
              </a:solidFill>
              <a:latin typeface="Hagrid Text Bold"/>
              <a:ea typeface="Hagrid Text Bold"/>
              <a:cs typeface="Hagrid Text Bold"/>
              <a:sym typeface="Hagrid Text Bold"/>
            </a:endParaRPr>
          </a:p>
        </p:txBody>
      </p:sp>
      <p:sp>
        <p:nvSpPr>
          <p:cNvPr id="29" name="TextBox 29"/>
          <p:cNvSpPr txBox="1"/>
          <p:nvPr/>
        </p:nvSpPr>
        <p:spPr>
          <a:xfrm>
            <a:off x="662073" y="9179233"/>
            <a:ext cx="8481927" cy="879951"/>
          </a:xfrm>
          <a:prstGeom prst="rect">
            <a:avLst/>
          </a:prstGeom>
        </p:spPr>
        <p:txBody>
          <a:bodyPr lIns="0" tIns="0" rIns="0" bIns="0" rtlCol="0" anchor="t">
            <a:spAutoFit/>
          </a:bodyPr>
          <a:lstStyle/>
          <a:p>
            <a:pPr algn="l">
              <a:lnSpc>
                <a:spcPts val="3375"/>
              </a:lnSpc>
            </a:pPr>
            <a:r>
              <a:rPr lang="en-US" sz="3399" b="1" spc="84" dirty="0">
                <a:solidFill>
                  <a:srgbClr val="000000"/>
                </a:solidFill>
                <a:latin typeface="Big Shoulders Display Bold"/>
                <a:ea typeface="Big Shoulders Display Bold"/>
                <a:cs typeface="Big Shoulders Display Bold"/>
                <a:sym typeface="Big Shoulders Display Bold"/>
              </a:rPr>
              <a:t>PREPARE BY : MOHAMED AZLAN AMEER OLI- MCS241050</a:t>
            </a:r>
          </a:p>
          <a:p>
            <a:pPr algn="l">
              <a:lnSpc>
                <a:spcPts val="3375"/>
              </a:lnSpc>
            </a:pPr>
            <a:r>
              <a:rPr lang="en-US" sz="3399" b="1" dirty="0">
                <a:solidFill>
                  <a:srgbClr val="000000"/>
                </a:solidFill>
                <a:latin typeface="Big Shoulders Display Bold"/>
                <a:ea typeface="Big Shoulders Display Bold"/>
                <a:cs typeface="Big Shoulders Display Bold"/>
                <a:sym typeface="Big Shoulders Display Bold"/>
              </a:rPr>
              <a:t> </a:t>
            </a:r>
          </a:p>
        </p:txBody>
      </p:sp>
      <p:sp>
        <p:nvSpPr>
          <p:cNvPr id="30" name="TextBox 30"/>
          <p:cNvSpPr txBox="1"/>
          <p:nvPr/>
        </p:nvSpPr>
        <p:spPr>
          <a:xfrm>
            <a:off x="9838392" y="9005475"/>
            <a:ext cx="7484412" cy="580396"/>
          </a:xfrm>
          <a:prstGeom prst="rect">
            <a:avLst/>
          </a:prstGeom>
        </p:spPr>
        <p:txBody>
          <a:bodyPr lIns="0" tIns="0" rIns="0" bIns="0" rtlCol="0" anchor="t">
            <a:spAutoFit/>
          </a:bodyPr>
          <a:lstStyle/>
          <a:p>
            <a:pPr algn="l">
              <a:lnSpc>
                <a:spcPts val="4759"/>
              </a:lnSpc>
            </a:pPr>
            <a:r>
              <a:rPr lang="en-US" sz="3399" b="1" spc="84">
                <a:solidFill>
                  <a:srgbClr val="000000"/>
                </a:solidFill>
                <a:latin typeface="Big Shoulders Display Bold"/>
                <a:ea typeface="Big Shoulders Display Bold"/>
                <a:cs typeface="Big Shoulders Display Bold"/>
                <a:sym typeface="Big Shoulders Display Bold"/>
              </a:rPr>
              <a:t>SV : PROF. MADYA DR. MOHD. SHAHIZAN OTHMAN</a:t>
            </a:r>
          </a:p>
        </p:txBody>
      </p:sp>
      <p:sp>
        <p:nvSpPr>
          <p:cNvPr id="31" name="TextBox 30">
            <a:extLst>
              <a:ext uri="{FF2B5EF4-FFF2-40B4-BE49-F238E27FC236}">
                <a16:creationId xmlns:a16="http://schemas.microsoft.com/office/drawing/2014/main" id="{B1E120FA-138D-F407-8362-78D48824A428}"/>
              </a:ext>
            </a:extLst>
          </p:cNvPr>
          <p:cNvSpPr txBox="1"/>
          <p:nvPr/>
        </p:nvSpPr>
        <p:spPr>
          <a:xfrm>
            <a:off x="661899" y="7710302"/>
            <a:ext cx="4089004" cy="369332"/>
          </a:xfrm>
          <a:prstGeom prst="rect">
            <a:avLst/>
          </a:prstGeom>
          <a:noFill/>
        </p:spPr>
        <p:txBody>
          <a:bodyPr wrap="none" rtlCol="0">
            <a:spAutoFit/>
          </a:bodyPr>
          <a:lstStyle/>
          <a:p>
            <a:r>
              <a:rPr lang="en-MY" dirty="0"/>
              <a:t>Video Link : https://youtu.be/Jj2223LHf6s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2053837" cy="1543050"/>
            <a:chOff x="0" y="0"/>
            <a:chExt cx="3174673" cy="406400"/>
          </a:xfrm>
        </p:grpSpPr>
        <p:sp>
          <p:nvSpPr>
            <p:cNvPr id="6" name="Freeform 6"/>
            <p:cNvSpPr/>
            <p:nvPr/>
          </p:nvSpPr>
          <p:spPr>
            <a:xfrm>
              <a:off x="0" y="0"/>
              <a:ext cx="3174673" cy="406400"/>
            </a:xfrm>
            <a:custGeom>
              <a:avLst/>
              <a:gdLst/>
              <a:ahLst/>
              <a:cxnLst/>
              <a:rect l="l" t="t" r="r" b="b"/>
              <a:pathLst>
                <a:path w="3174673" h="406400">
                  <a:moveTo>
                    <a:pt x="0" y="0"/>
                  </a:moveTo>
                  <a:lnTo>
                    <a:pt x="2971473" y="0"/>
                  </a:lnTo>
                  <a:lnTo>
                    <a:pt x="3174673" y="203200"/>
                  </a:lnTo>
                  <a:lnTo>
                    <a:pt x="2971473"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920673"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1" name="Group 11"/>
          <p:cNvGrpSpPr/>
          <p:nvPr/>
        </p:nvGrpSpPr>
        <p:grpSpPr>
          <a:xfrm>
            <a:off x="-174050" y="4008669"/>
            <a:ext cx="15793506" cy="3181842"/>
            <a:chOff x="0" y="0"/>
            <a:chExt cx="1004172" cy="202306"/>
          </a:xfrm>
        </p:grpSpPr>
        <p:sp>
          <p:nvSpPr>
            <p:cNvPr id="12" name="Freeform 12"/>
            <p:cNvSpPr/>
            <p:nvPr/>
          </p:nvSpPr>
          <p:spPr>
            <a:xfrm>
              <a:off x="0" y="0"/>
              <a:ext cx="1004172" cy="202306"/>
            </a:xfrm>
            <a:custGeom>
              <a:avLst/>
              <a:gdLst/>
              <a:ahLst/>
              <a:cxnLst/>
              <a:rect l="l" t="t" r="r" b="b"/>
              <a:pathLst>
                <a:path w="1004172" h="202306">
                  <a:moveTo>
                    <a:pt x="800972" y="0"/>
                  </a:moveTo>
                  <a:lnTo>
                    <a:pt x="0" y="0"/>
                  </a:lnTo>
                  <a:lnTo>
                    <a:pt x="0" y="202306"/>
                  </a:lnTo>
                  <a:lnTo>
                    <a:pt x="800972" y="202306"/>
                  </a:lnTo>
                  <a:lnTo>
                    <a:pt x="1004172" y="101153"/>
                  </a:lnTo>
                  <a:lnTo>
                    <a:pt x="800972" y="0"/>
                  </a:lnTo>
                  <a:close/>
                </a:path>
              </a:pathLst>
            </a:custGeom>
            <a:solidFill>
              <a:srgbClr val="5C011E"/>
            </a:solidFill>
          </p:spPr>
          <p:txBody>
            <a:bodyPr/>
            <a:lstStyle/>
            <a:p>
              <a:endParaRPr lang="en-MY"/>
            </a:p>
          </p:txBody>
        </p:sp>
        <p:sp>
          <p:nvSpPr>
            <p:cNvPr id="13" name="TextBox 13"/>
            <p:cNvSpPr txBox="1"/>
            <p:nvPr/>
          </p:nvSpPr>
          <p:spPr>
            <a:xfrm>
              <a:off x="0" y="-114300"/>
              <a:ext cx="889872" cy="316606"/>
            </a:xfrm>
            <a:prstGeom prst="rect">
              <a:avLst/>
            </a:prstGeom>
          </p:spPr>
          <p:txBody>
            <a:bodyPr lIns="50800" tIns="50800" rIns="50800" bIns="50800" rtlCol="0" anchor="ctr"/>
            <a:lstStyle/>
            <a:p>
              <a:pPr algn="ctr">
                <a:lnSpc>
                  <a:spcPts val="3149"/>
                </a:lnSpc>
              </a:pPr>
              <a:endParaRPr/>
            </a:p>
          </p:txBody>
        </p:sp>
      </p:grpSp>
      <p:sp>
        <p:nvSpPr>
          <p:cNvPr id="14" name="TextBox 14"/>
          <p:cNvSpPr txBox="1"/>
          <p:nvPr/>
        </p:nvSpPr>
        <p:spPr>
          <a:xfrm>
            <a:off x="173374" y="4581663"/>
            <a:ext cx="12130801" cy="2165064"/>
          </a:xfrm>
          <a:prstGeom prst="rect">
            <a:avLst/>
          </a:prstGeom>
        </p:spPr>
        <p:txBody>
          <a:bodyPr lIns="0" tIns="0" rIns="0" bIns="0" rtlCol="0" anchor="t">
            <a:spAutoFit/>
          </a:bodyPr>
          <a:lstStyle/>
          <a:p>
            <a:pPr marL="602579" lvl="1" indent="-301290" algn="l">
              <a:lnSpc>
                <a:spcPts val="3329"/>
              </a:lnSpc>
              <a:buFont typeface="Arial"/>
              <a:buChar char="•"/>
            </a:pPr>
            <a:r>
              <a:rPr lang="en-US" sz="2791" spc="69">
                <a:solidFill>
                  <a:srgbClr val="FFFFFF"/>
                </a:solidFill>
                <a:latin typeface="Futura"/>
                <a:ea typeface="Futura"/>
                <a:cs typeface="Futura"/>
                <a:sym typeface="Futura"/>
              </a:rPr>
              <a:t>Evaluate deep learning models for fraud detection</a:t>
            </a:r>
          </a:p>
          <a:p>
            <a:pPr marL="602579" lvl="1" indent="-301290" algn="l">
              <a:lnSpc>
                <a:spcPts val="3329"/>
              </a:lnSpc>
              <a:buFont typeface="Arial"/>
              <a:buChar char="•"/>
            </a:pPr>
            <a:r>
              <a:rPr lang="en-US" sz="2791" spc="69">
                <a:solidFill>
                  <a:srgbClr val="FFFFFF"/>
                </a:solidFill>
                <a:latin typeface="Futura"/>
                <a:ea typeface="Futura"/>
                <a:cs typeface="Futura"/>
                <a:sym typeface="Futura"/>
              </a:rPr>
              <a:t>Identify the most effective approach using RNN and LSTM</a:t>
            </a:r>
          </a:p>
          <a:p>
            <a:pPr marL="602579" lvl="1" indent="-301290" algn="l">
              <a:lnSpc>
                <a:spcPts val="3329"/>
              </a:lnSpc>
              <a:buFont typeface="Arial"/>
              <a:buChar char="•"/>
            </a:pPr>
            <a:r>
              <a:rPr lang="en-US" sz="2791" spc="69">
                <a:solidFill>
                  <a:srgbClr val="FFFFFF"/>
                </a:solidFill>
                <a:latin typeface="Futura"/>
                <a:ea typeface="Futura"/>
                <a:cs typeface="Futura"/>
                <a:sym typeface="Futura"/>
              </a:rPr>
              <a:t>Develop a real-time fraud detection system with a visual dashboard</a:t>
            </a:r>
          </a:p>
          <a:p>
            <a:pPr marL="602579" lvl="1" indent="-301290" algn="l">
              <a:lnSpc>
                <a:spcPts val="3329"/>
              </a:lnSpc>
              <a:buFont typeface="Arial"/>
              <a:buChar char="•"/>
            </a:pPr>
            <a:r>
              <a:rPr lang="en-US" sz="2791" spc="69">
                <a:solidFill>
                  <a:srgbClr val="FFFFFF"/>
                </a:solidFill>
                <a:latin typeface="Futura"/>
                <a:ea typeface="Futura"/>
                <a:cs typeface="Futura"/>
                <a:sym typeface="Futura"/>
              </a:rPr>
              <a:t>Help enhance security of e-commerce platforms</a:t>
            </a:r>
          </a:p>
          <a:p>
            <a:pPr algn="ctr">
              <a:lnSpc>
                <a:spcPts val="3329"/>
              </a:lnSpc>
            </a:pPr>
            <a:endParaRPr lang="en-US" sz="2791" spc="69">
              <a:solidFill>
                <a:srgbClr val="FFFFFF"/>
              </a:solidFill>
              <a:latin typeface="Futura"/>
              <a:ea typeface="Futura"/>
              <a:cs typeface="Futura"/>
              <a:sym typeface="Futura"/>
            </a:endParaRPr>
          </a:p>
        </p:txBody>
      </p:sp>
      <p:sp>
        <p:nvSpPr>
          <p:cNvPr id="15" name="TextBox 15"/>
          <p:cNvSpPr txBox="1"/>
          <p:nvPr/>
        </p:nvSpPr>
        <p:spPr>
          <a:xfrm>
            <a:off x="2480280" y="1127836"/>
            <a:ext cx="10484846"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Expected Research Contribution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61438" y="449708"/>
            <a:ext cx="3184457" cy="1157985"/>
          </a:xfrm>
          <a:custGeom>
            <a:avLst/>
            <a:gdLst/>
            <a:ahLst/>
            <a:cxnLst/>
            <a:rect l="l" t="t" r="r" b="b"/>
            <a:pathLst>
              <a:path w="3184457" h="1157985">
                <a:moveTo>
                  <a:pt x="0" y="0"/>
                </a:moveTo>
                <a:lnTo>
                  <a:pt x="3184457" y="0"/>
                </a:lnTo>
                <a:lnTo>
                  <a:pt x="3184457" y="1157984"/>
                </a:lnTo>
                <a:lnTo>
                  <a:pt x="0" y="1157984"/>
                </a:lnTo>
                <a:lnTo>
                  <a:pt x="0" y="0"/>
                </a:lnTo>
                <a:close/>
              </a:path>
            </a:pathLst>
          </a:custGeom>
          <a:blipFill>
            <a:blip r:embed="rId2"/>
            <a:stretch>
              <a:fillRect t="-90799" b="-84199"/>
            </a:stretch>
          </a:blipFill>
        </p:spPr>
        <p:txBody>
          <a:bodyPr/>
          <a:lstStyle/>
          <a:p>
            <a:endParaRPr lang="en-MY"/>
          </a:p>
        </p:txBody>
      </p:sp>
      <p:grpSp>
        <p:nvGrpSpPr>
          <p:cNvPr id="3" name="Group 3"/>
          <p:cNvGrpSpPr>
            <a:grpSpLocks noChangeAspect="1"/>
          </p:cNvGrpSpPr>
          <p:nvPr/>
        </p:nvGrpSpPr>
        <p:grpSpPr>
          <a:xfrm>
            <a:off x="4220861" y="4409640"/>
            <a:ext cx="9144000" cy="1124845"/>
            <a:chOff x="0" y="0"/>
            <a:chExt cx="9144000" cy="1124839"/>
          </a:xfrm>
        </p:grpSpPr>
        <p:sp>
          <p:nvSpPr>
            <p:cNvPr id="4" name="Freeform 4"/>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5" name="Group 5"/>
          <p:cNvGrpSpPr/>
          <p:nvPr/>
        </p:nvGrpSpPr>
        <p:grpSpPr>
          <a:xfrm>
            <a:off x="-150473" y="4371975"/>
            <a:ext cx="17784943" cy="1543050"/>
            <a:chOff x="0" y="0"/>
            <a:chExt cx="4684100" cy="406400"/>
          </a:xfrm>
        </p:grpSpPr>
        <p:sp>
          <p:nvSpPr>
            <p:cNvPr id="6" name="Freeform 6"/>
            <p:cNvSpPr/>
            <p:nvPr/>
          </p:nvSpPr>
          <p:spPr>
            <a:xfrm>
              <a:off x="0" y="0"/>
              <a:ext cx="4684100" cy="406400"/>
            </a:xfrm>
            <a:custGeom>
              <a:avLst/>
              <a:gdLst/>
              <a:ahLst/>
              <a:cxnLst/>
              <a:rect l="l" t="t" r="r" b="b"/>
              <a:pathLst>
                <a:path w="4684100" h="406400">
                  <a:moveTo>
                    <a:pt x="4480900" y="0"/>
                  </a:moveTo>
                  <a:lnTo>
                    <a:pt x="0" y="0"/>
                  </a:lnTo>
                  <a:lnTo>
                    <a:pt x="0" y="406400"/>
                  </a:lnTo>
                  <a:lnTo>
                    <a:pt x="4480900" y="406400"/>
                  </a:lnTo>
                  <a:lnTo>
                    <a:pt x="4684100" y="203200"/>
                  </a:lnTo>
                  <a:lnTo>
                    <a:pt x="4480900" y="0"/>
                  </a:lnTo>
                  <a:close/>
                </a:path>
              </a:pathLst>
            </a:custGeom>
            <a:solidFill>
              <a:srgbClr val="5C011E"/>
            </a:solidFill>
          </p:spPr>
          <p:txBody>
            <a:bodyPr/>
            <a:lstStyle/>
            <a:p>
              <a:endParaRPr lang="en-MY"/>
            </a:p>
          </p:txBody>
        </p:sp>
        <p:sp>
          <p:nvSpPr>
            <p:cNvPr id="7" name="TextBox 7"/>
            <p:cNvSpPr txBox="1"/>
            <p:nvPr/>
          </p:nvSpPr>
          <p:spPr>
            <a:xfrm>
              <a:off x="0" y="-114300"/>
              <a:ext cx="4569800" cy="520700"/>
            </a:xfrm>
            <a:prstGeom prst="rect">
              <a:avLst/>
            </a:prstGeom>
          </p:spPr>
          <p:txBody>
            <a:bodyPr lIns="50800" tIns="50800" rIns="50800" bIns="50800" rtlCol="0" anchor="ctr"/>
            <a:lstStyle/>
            <a:p>
              <a:pPr algn="ctr">
                <a:lnSpc>
                  <a:spcPts val="3149"/>
                </a:lnSpc>
              </a:pPr>
              <a:endParaRPr/>
            </a:p>
          </p:txBody>
        </p:sp>
      </p:grpSp>
      <p:sp>
        <p:nvSpPr>
          <p:cNvPr id="8" name="TextBox 8"/>
          <p:cNvSpPr txBox="1"/>
          <p:nvPr/>
        </p:nvSpPr>
        <p:spPr>
          <a:xfrm>
            <a:off x="345885" y="4693215"/>
            <a:ext cx="8446976" cy="1843412"/>
          </a:xfrm>
          <a:prstGeom prst="rect">
            <a:avLst/>
          </a:prstGeom>
        </p:spPr>
        <p:txBody>
          <a:bodyPr lIns="0" tIns="0" rIns="0" bIns="0" rtlCol="0" anchor="t">
            <a:spAutoFit/>
          </a:bodyPr>
          <a:lstStyle/>
          <a:p>
            <a:pPr algn="l">
              <a:lnSpc>
                <a:spcPts val="7279"/>
              </a:lnSpc>
            </a:pPr>
            <a:r>
              <a:rPr lang="en-US" sz="5199" b="1" spc="129">
                <a:solidFill>
                  <a:srgbClr val="FFFFFF"/>
                </a:solidFill>
                <a:latin typeface="Hagrid Text Bold"/>
                <a:ea typeface="Hagrid Text Bold"/>
                <a:cs typeface="Hagrid Text Bold"/>
                <a:sym typeface="Hagrid Text Bold"/>
              </a:rPr>
              <a:t>LITERATURE REVIEW</a:t>
            </a:r>
          </a:p>
          <a:p>
            <a:pPr algn="l">
              <a:lnSpc>
                <a:spcPts val="7279"/>
              </a:lnSpc>
            </a:pPr>
            <a:endParaRPr lang="en-US" sz="5199" b="1" spc="129">
              <a:solidFill>
                <a:srgbClr val="FFFFFF"/>
              </a:solidFill>
              <a:latin typeface="Hagrid Text Bold"/>
              <a:ea typeface="Hagrid Text Bold"/>
              <a:cs typeface="Hagrid Text Bold"/>
              <a:sym typeface="Hagrid Text Bold"/>
            </a:endParaRPr>
          </a:p>
        </p:txBody>
      </p:sp>
      <p:sp>
        <p:nvSpPr>
          <p:cNvPr id="9" name="AutoShape 9"/>
          <p:cNvSpPr/>
          <p:nvPr/>
        </p:nvSpPr>
        <p:spPr>
          <a:xfrm>
            <a:off x="8124809" y="5133975"/>
            <a:ext cx="8915324" cy="19050"/>
          </a:xfrm>
          <a:prstGeom prst="line">
            <a:avLst/>
          </a:prstGeom>
          <a:ln w="38100" cap="flat">
            <a:solidFill>
              <a:srgbClr val="F9B101"/>
            </a:solidFill>
            <a:prstDash val="solid"/>
            <a:headEnd type="none" w="sm" len="sm"/>
            <a:tailEnd type="triangle" w="lg" len="med"/>
          </a:ln>
        </p:spPr>
        <p:txBody>
          <a:bodyPr/>
          <a:lstStyle/>
          <a:p>
            <a:endParaRPr lang="en-MY"/>
          </a:p>
        </p:txBody>
      </p:sp>
      <p:sp>
        <p:nvSpPr>
          <p:cNvPr id="10" name="Freeform 10"/>
          <p:cNvSpPr/>
          <p:nvPr/>
        </p:nvSpPr>
        <p:spPr>
          <a:xfrm>
            <a:off x="0" y="0"/>
            <a:ext cx="3122105" cy="4114800"/>
          </a:xfrm>
          <a:custGeom>
            <a:avLst/>
            <a:gdLst/>
            <a:ahLst/>
            <a:cxnLst/>
            <a:rect l="l" t="t" r="r" b="b"/>
            <a:pathLst>
              <a:path w="3122105" h="4114800">
                <a:moveTo>
                  <a:pt x="0" y="0"/>
                </a:moveTo>
                <a:lnTo>
                  <a:pt x="3122105" y="0"/>
                </a:lnTo>
                <a:lnTo>
                  <a:pt x="312210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1" name="Freeform 11"/>
          <p:cNvSpPr/>
          <p:nvPr/>
        </p:nvSpPr>
        <p:spPr>
          <a:xfrm rot="-10800000">
            <a:off x="15165896" y="6172200"/>
            <a:ext cx="3122105" cy="4114800"/>
          </a:xfrm>
          <a:custGeom>
            <a:avLst/>
            <a:gdLst/>
            <a:ahLst/>
            <a:cxnLst/>
            <a:rect l="l" t="t" r="r" b="b"/>
            <a:pathLst>
              <a:path w="3122105" h="4114800">
                <a:moveTo>
                  <a:pt x="0" y="0"/>
                </a:moveTo>
                <a:lnTo>
                  <a:pt x="3122104" y="0"/>
                </a:lnTo>
                <a:lnTo>
                  <a:pt x="31221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2" name="Freeform 12"/>
          <p:cNvSpPr/>
          <p:nvPr/>
        </p:nvSpPr>
        <p:spPr>
          <a:xfrm>
            <a:off x="0" y="4371975"/>
            <a:ext cx="1979327" cy="1543050"/>
          </a:xfrm>
          <a:custGeom>
            <a:avLst/>
            <a:gdLst/>
            <a:ahLst/>
            <a:cxnLst/>
            <a:rect l="l" t="t" r="r" b="b"/>
            <a:pathLst>
              <a:path w="1979327" h="1543050">
                <a:moveTo>
                  <a:pt x="0" y="0"/>
                </a:moveTo>
                <a:lnTo>
                  <a:pt x="1979327" y="0"/>
                </a:lnTo>
                <a:lnTo>
                  <a:pt x="1979327" y="1543050"/>
                </a:lnTo>
                <a:lnTo>
                  <a:pt x="0" y="1543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2053837" cy="1543050"/>
            <a:chOff x="0" y="0"/>
            <a:chExt cx="3174673" cy="406400"/>
          </a:xfrm>
        </p:grpSpPr>
        <p:sp>
          <p:nvSpPr>
            <p:cNvPr id="6" name="Freeform 6"/>
            <p:cNvSpPr/>
            <p:nvPr/>
          </p:nvSpPr>
          <p:spPr>
            <a:xfrm>
              <a:off x="0" y="0"/>
              <a:ext cx="3174673" cy="406400"/>
            </a:xfrm>
            <a:custGeom>
              <a:avLst/>
              <a:gdLst/>
              <a:ahLst/>
              <a:cxnLst/>
              <a:rect l="l" t="t" r="r" b="b"/>
              <a:pathLst>
                <a:path w="3174673" h="406400">
                  <a:moveTo>
                    <a:pt x="0" y="0"/>
                  </a:moveTo>
                  <a:lnTo>
                    <a:pt x="2971473" y="0"/>
                  </a:lnTo>
                  <a:lnTo>
                    <a:pt x="3174673" y="203200"/>
                  </a:lnTo>
                  <a:lnTo>
                    <a:pt x="2971473"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920673"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1" name="Group 11"/>
          <p:cNvGrpSpPr/>
          <p:nvPr/>
        </p:nvGrpSpPr>
        <p:grpSpPr>
          <a:xfrm>
            <a:off x="753587" y="2962309"/>
            <a:ext cx="7735896" cy="2735987"/>
            <a:chOff x="0" y="0"/>
            <a:chExt cx="2155698" cy="762415"/>
          </a:xfrm>
        </p:grpSpPr>
        <p:sp>
          <p:nvSpPr>
            <p:cNvPr id="12" name="Freeform 12"/>
            <p:cNvSpPr/>
            <p:nvPr/>
          </p:nvSpPr>
          <p:spPr>
            <a:xfrm>
              <a:off x="0" y="0"/>
              <a:ext cx="2155698" cy="762415"/>
            </a:xfrm>
            <a:custGeom>
              <a:avLst/>
              <a:gdLst/>
              <a:ahLst/>
              <a:cxnLst/>
              <a:rect l="l" t="t" r="r" b="b"/>
              <a:pathLst>
                <a:path w="2155698" h="762415">
                  <a:moveTo>
                    <a:pt x="51040" y="0"/>
                  </a:moveTo>
                  <a:lnTo>
                    <a:pt x="2104659" y="0"/>
                  </a:lnTo>
                  <a:cubicBezTo>
                    <a:pt x="2132847" y="0"/>
                    <a:pt x="2155698" y="22851"/>
                    <a:pt x="2155698" y="51040"/>
                  </a:cubicBezTo>
                  <a:lnTo>
                    <a:pt x="2155698" y="711375"/>
                  </a:lnTo>
                  <a:cubicBezTo>
                    <a:pt x="2155698" y="739564"/>
                    <a:pt x="2132847" y="762415"/>
                    <a:pt x="2104659" y="762415"/>
                  </a:cubicBezTo>
                  <a:lnTo>
                    <a:pt x="51040" y="762415"/>
                  </a:lnTo>
                  <a:cubicBezTo>
                    <a:pt x="37503" y="762415"/>
                    <a:pt x="24521" y="757037"/>
                    <a:pt x="14949" y="747466"/>
                  </a:cubicBezTo>
                  <a:cubicBezTo>
                    <a:pt x="5377" y="737894"/>
                    <a:pt x="0" y="724912"/>
                    <a:pt x="0" y="711375"/>
                  </a:cubicBezTo>
                  <a:lnTo>
                    <a:pt x="0" y="51040"/>
                  </a:lnTo>
                  <a:cubicBezTo>
                    <a:pt x="0" y="22851"/>
                    <a:pt x="22851" y="0"/>
                    <a:pt x="51040" y="0"/>
                  </a:cubicBezTo>
                  <a:close/>
                </a:path>
              </a:pathLst>
            </a:custGeom>
            <a:solidFill>
              <a:srgbClr val="E6EEF0"/>
            </a:solidFill>
          </p:spPr>
          <p:txBody>
            <a:bodyPr/>
            <a:lstStyle/>
            <a:p>
              <a:endParaRPr lang="en-MY"/>
            </a:p>
          </p:txBody>
        </p:sp>
        <p:sp>
          <p:nvSpPr>
            <p:cNvPr id="13" name="TextBox 13"/>
            <p:cNvSpPr txBox="1"/>
            <p:nvPr/>
          </p:nvSpPr>
          <p:spPr>
            <a:xfrm>
              <a:off x="0" y="-114300"/>
              <a:ext cx="2155698" cy="876715"/>
            </a:xfrm>
            <a:prstGeom prst="rect">
              <a:avLst/>
            </a:prstGeom>
          </p:spPr>
          <p:txBody>
            <a:bodyPr lIns="50800" tIns="50800" rIns="50800" bIns="50800" rtlCol="0" anchor="ctr"/>
            <a:lstStyle/>
            <a:p>
              <a:pPr algn="ctr">
                <a:lnSpc>
                  <a:spcPts val="3149"/>
                </a:lnSpc>
              </a:pPr>
              <a:endParaRPr/>
            </a:p>
          </p:txBody>
        </p:sp>
      </p:grpSp>
      <p:grpSp>
        <p:nvGrpSpPr>
          <p:cNvPr id="14" name="Group 14"/>
          <p:cNvGrpSpPr/>
          <p:nvPr/>
        </p:nvGrpSpPr>
        <p:grpSpPr>
          <a:xfrm>
            <a:off x="9377374" y="2962309"/>
            <a:ext cx="7735896" cy="2735987"/>
            <a:chOff x="0" y="0"/>
            <a:chExt cx="2155698" cy="762415"/>
          </a:xfrm>
        </p:grpSpPr>
        <p:sp>
          <p:nvSpPr>
            <p:cNvPr id="15" name="Freeform 15"/>
            <p:cNvSpPr/>
            <p:nvPr/>
          </p:nvSpPr>
          <p:spPr>
            <a:xfrm>
              <a:off x="0" y="0"/>
              <a:ext cx="2155698" cy="762415"/>
            </a:xfrm>
            <a:custGeom>
              <a:avLst/>
              <a:gdLst/>
              <a:ahLst/>
              <a:cxnLst/>
              <a:rect l="l" t="t" r="r" b="b"/>
              <a:pathLst>
                <a:path w="2155698" h="762415">
                  <a:moveTo>
                    <a:pt x="51040" y="0"/>
                  </a:moveTo>
                  <a:lnTo>
                    <a:pt x="2104659" y="0"/>
                  </a:lnTo>
                  <a:cubicBezTo>
                    <a:pt x="2132847" y="0"/>
                    <a:pt x="2155698" y="22851"/>
                    <a:pt x="2155698" y="51040"/>
                  </a:cubicBezTo>
                  <a:lnTo>
                    <a:pt x="2155698" y="711375"/>
                  </a:lnTo>
                  <a:cubicBezTo>
                    <a:pt x="2155698" y="739564"/>
                    <a:pt x="2132847" y="762415"/>
                    <a:pt x="2104659" y="762415"/>
                  </a:cubicBezTo>
                  <a:lnTo>
                    <a:pt x="51040" y="762415"/>
                  </a:lnTo>
                  <a:cubicBezTo>
                    <a:pt x="37503" y="762415"/>
                    <a:pt x="24521" y="757037"/>
                    <a:pt x="14949" y="747466"/>
                  </a:cubicBezTo>
                  <a:cubicBezTo>
                    <a:pt x="5377" y="737894"/>
                    <a:pt x="0" y="724912"/>
                    <a:pt x="0" y="711375"/>
                  </a:cubicBezTo>
                  <a:lnTo>
                    <a:pt x="0" y="51040"/>
                  </a:lnTo>
                  <a:cubicBezTo>
                    <a:pt x="0" y="22851"/>
                    <a:pt x="22851" y="0"/>
                    <a:pt x="51040" y="0"/>
                  </a:cubicBezTo>
                  <a:close/>
                </a:path>
              </a:pathLst>
            </a:custGeom>
            <a:solidFill>
              <a:srgbClr val="E6EEF0"/>
            </a:solidFill>
          </p:spPr>
          <p:txBody>
            <a:bodyPr/>
            <a:lstStyle/>
            <a:p>
              <a:endParaRPr lang="en-MY"/>
            </a:p>
          </p:txBody>
        </p:sp>
        <p:sp>
          <p:nvSpPr>
            <p:cNvPr id="16" name="TextBox 16"/>
            <p:cNvSpPr txBox="1"/>
            <p:nvPr/>
          </p:nvSpPr>
          <p:spPr>
            <a:xfrm>
              <a:off x="0" y="-114300"/>
              <a:ext cx="2155698" cy="876715"/>
            </a:xfrm>
            <a:prstGeom prst="rect">
              <a:avLst/>
            </a:prstGeom>
          </p:spPr>
          <p:txBody>
            <a:bodyPr lIns="50800" tIns="50800" rIns="50800" bIns="50800" rtlCol="0" anchor="ctr"/>
            <a:lstStyle/>
            <a:p>
              <a:pPr algn="ctr">
                <a:lnSpc>
                  <a:spcPts val="3149"/>
                </a:lnSpc>
              </a:pPr>
              <a:endParaRPr/>
            </a:p>
          </p:txBody>
        </p:sp>
      </p:grpSp>
      <p:grpSp>
        <p:nvGrpSpPr>
          <p:cNvPr id="17" name="Group 17"/>
          <p:cNvGrpSpPr/>
          <p:nvPr/>
        </p:nvGrpSpPr>
        <p:grpSpPr>
          <a:xfrm>
            <a:off x="5049362" y="6374571"/>
            <a:ext cx="7735896" cy="2735987"/>
            <a:chOff x="0" y="0"/>
            <a:chExt cx="2155698" cy="762415"/>
          </a:xfrm>
        </p:grpSpPr>
        <p:sp>
          <p:nvSpPr>
            <p:cNvPr id="18" name="Freeform 18"/>
            <p:cNvSpPr/>
            <p:nvPr/>
          </p:nvSpPr>
          <p:spPr>
            <a:xfrm>
              <a:off x="0" y="0"/>
              <a:ext cx="2155698" cy="762415"/>
            </a:xfrm>
            <a:custGeom>
              <a:avLst/>
              <a:gdLst/>
              <a:ahLst/>
              <a:cxnLst/>
              <a:rect l="l" t="t" r="r" b="b"/>
              <a:pathLst>
                <a:path w="2155698" h="762415">
                  <a:moveTo>
                    <a:pt x="51040" y="0"/>
                  </a:moveTo>
                  <a:lnTo>
                    <a:pt x="2104659" y="0"/>
                  </a:lnTo>
                  <a:cubicBezTo>
                    <a:pt x="2132847" y="0"/>
                    <a:pt x="2155698" y="22851"/>
                    <a:pt x="2155698" y="51040"/>
                  </a:cubicBezTo>
                  <a:lnTo>
                    <a:pt x="2155698" y="711375"/>
                  </a:lnTo>
                  <a:cubicBezTo>
                    <a:pt x="2155698" y="739564"/>
                    <a:pt x="2132847" y="762415"/>
                    <a:pt x="2104659" y="762415"/>
                  </a:cubicBezTo>
                  <a:lnTo>
                    <a:pt x="51040" y="762415"/>
                  </a:lnTo>
                  <a:cubicBezTo>
                    <a:pt x="37503" y="762415"/>
                    <a:pt x="24521" y="757037"/>
                    <a:pt x="14949" y="747466"/>
                  </a:cubicBezTo>
                  <a:cubicBezTo>
                    <a:pt x="5377" y="737894"/>
                    <a:pt x="0" y="724912"/>
                    <a:pt x="0" y="711375"/>
                  </a:cubicBezTo>
                  <a:lnTo>
                    <a:pt x="0" y="51040"/>
                  </a:lnTo>
                  <a:cubicBezTo>
                    <a:pt x="0" y="22851"/>
                    <a:pt x="22851" y="0"/>
                    <a:pt x="51040" y="0"/>
                  </a:cubicBezTo>
                  <a:close/>
                </a:path>
              </a:pathLst>
            </a:custGeom>
            <a:solidFill>
              <a:srgbClr val="E6EEF0"/>
            </a:solidFill>
          </p:spPr>
          <p:txBody>
            <a:bodyPr/>
            <a:lstStyle/>
            <a:p>
              <a:endParaRPr lang="en-MY"/>
            </a:p>
          </p:txBody>
        </p:sp>
        <p:sp>
          <p:nvSpPr>
            <p:cNvPr id="19" name="TextBox 19"/>
            <p:cNvSpPr txBox="1"/>
            <p:nvPr/>
          </p:nvSpPr>
          <p:spPr>
            <a:xfrm>
              <a:off x="0" y="-114300"/>
              <a:ext cx="2155698" cy="876715"/>
            </a:xfrm>
            <a:prstGeom prst="rect">
              <a:avLst/>
            </a:prstGeom>
          </p:spPr>
          <p:txBody>
            <a:bodyPr lIns="50800" tIns="50800" rIns="50800" bIns="50800" rtlCol="0" anchor="ctr"/>
            <a:lstStyle/>
            <a:p>
              <a:pPr algn="ctr">
                <a:lnSpc>
                  <a:spcPts val="3149"/>
                </a:lnSpc>
              </a:pPr>
              <a:endParaRPr/>
            </a:p>
          </p:txBody>
        </p:sp>
      </p:grpSp>
      <p:sp>
        <p:nvSpPr>
          <p:cNvPr id="20" name="TextBox 20"/>
          <p:cNvSpPr txBox="1"/>
          <p:nvPr/>
        </p:nvSpPr>
        <p:spPr>
          <a:xfrm>
            <a:off x="2378869" y="1248772"/>
            <a:ext cx="10091583" cy="532269"/>
          </a:xfrm>
          <a:prstGeom prst="rect">
            <a:avLst/>
          </a:prstGeom>
        </p:spPr>
        <p:txBody>
          <a:bodyPr lIns="0" tIns="0" rIns="0" bIns="0" rtlCol="0" anchor="t">
            <a:spAutoFit/>
          </a:bodyPr>
          <a:lstStyle/>
          <a:p>
            <a:pPr algn="l">
              <a:lnSpc>
                <a:spcPts val="4189"/>
              </a:lnSpc>
            </a:pPr>
            <a:r>
              <a:rPr lang="en-US" sz="2992" b="1" spc="74">
                <a:solidFill>
                  <a:srgbClr val="FFFFFF"/>
                </a:solidFill>
                <a:latin typeface="Hagrid Text Bold"/>
                <a:ea typeface="Hagrid Text Bold"/>
                <a:cs typeface="Hagrid Text Bold"/>
                <a:sym typeface="Hagrid Text Bold"/>
              </a:rPr>
              <a:t>Literature Review</a:t>
            </a:r>
          </a:p>
        </p:txBody>
      </p:sp>
      <p:sp>
        <p:nvSpPr>
          <p:cNvPr id="21" name="TextBox 21"/>
          <p:cNvSpPr txBox="1"/>
          <p:nvPr/>
        </p:nvSpPr>
        <p:spPr>
          <a:xfrm>
            <a:off x="1172889" y="3337016"/>
            <a:ext cx="6897292" cy="724377"/>
          </a:xfrm>
          <a:prstGeom prst="rect">
            <a:avLst/>
          </a:prstGeom>
        </p:spPr>
        <p:txBody>
          <a:bodyPr lIns="0" tIns="0" rIns="0" bIns="0" rtlCol="0" anchor="t">
            <a:spAutoFit/>
          </a:bodyPr>
          <a:lstStyle/>
          <a:p>
            <a:pPr algn="ctr">
              <a:lnSpc>
                <a:spcPts val="5954"/>
              </a:lnSpc>
            </a:pPr>
            <a:r>
              <a:rPr lang="en-US" sz="4253" b="1">
                <a:solidFill>
                  <a:srgbClr val="5C011E"/>
                </a:solidFill>
                <a:latin typeface="Canva Sans Bold"/>
                <a:ea typeface="Canva Sans Bold"/>
                <a:cs typeface="Canva Sans Bold"/>
                <a:sym typeface="Canva Sans Bold"/>
              </a:rPr>
              <a:t>E - Commerce Transaction</a:t>
            </a:r>
          </a:p>
        </p:txBody>
      </p:sp>
      <p:sp>
        <p:nvSpPr>
          <p:cNvPr id="22" name="TextBox 22"/>
          <p:cNvSpPr txBox="1"/>
          <p:nvPr/>
        </p:nvSpPr>
        <p:spPr>
          <a:xfrm>
            <a:off x="1028700" y="4308685"/>
            <a:ext cx="7040202" cy="808101"/>
          </a:xfrm>
          <a:prstGeom prst="rect">
            <a:avLst/>
          </a:prstGeom>
        </p:spPr>
        <p:txBody>
          <a:bodyPr lIns="0" tIns="0" rIns="0" bIns="0" rtlCol="0" anchor="t">
            <a:spAutoFit/>
          </a:bodyPr>
          <a:lstStyle/>
          <a:p>
            <a:pPr algn="just">
              <a:lnSpc>
                <a:spcPts val="3222"/>
              </a:lnSpc>
            </a:pPr>
            <a:r>
              <a:rPr lang="en-US" sz="1800">
                <a:solidFill>
                  <a:srgbClr val="A61C46"/>
                </a:solidFill>
                <a:latin typeface="Futura"/>
                <a:ea typeface="Futura"/>
                <a:cs typeface="Futura"/>
                <a:sym typeface="Futura"/>
              </a:rPr>
              <a:t>Research that uses e - commerce transactions dataset to analyze the pattern of the transaction and help to detect fraud and non - fraud.</a:t>
            </a:r>
          </a:p>
        </p:txBody>
      </p:sp>
      <p:sp>
        <p:nvSpPr>
          <p:cNvPr id="23" name="TextBox 23"/>
          <p:cNvSpPr txBox="1"/>
          <p:nvPr/>
        </p:nvSpPr>
        <p:spPr>
          <a:xfrm>
            <a:off x="9877602" y="3012928"/>
            <a:ext cx="6735440" cy="1480584"/>
          </a:xfrm>
          <a:prstGeom prst="rect">
            <a:avLst/>
          </a:prstGeom>
        </p:spPr>
        <p:txBody>
          <a:bodyPr lIns="0" tIns="0" rIns="0" bIns="0" rtlCol="0" anchor="t">
            <a:spAutoFit/>
          </a:bodyPr>
          <a:lstStyle/>
          <a:p>
            <a:pPr algn="ctr">
              <a:lnSpc>
                <a:spcPts val="5954"/>
              </a:lnSpc>
            </a:pPr>
            <a:r>
              <a:rPr lang="en-US" sz="4253" b="1">
                <a:solidFill>
                  <a:srgbClr val="5C011E"/>
                </a:solidFill>
                <a:latin typeface="Canva Sans Bold"/>
                <a:ea typeface="Canva Sans Bold"/>
                <a:cs typeface="Canva Sans Bold"/>
                <a:sym typeface="Canva Sans Bold"/>
              </a:rPr>
              <a:t>Deep Learning &amp; Machine Learning Techniques</a:t>
            </a:r>
          </a:p>
        </p:txBody>
      </p:sp>
      <p:sp>
        <p:nvSpPr>
          <p:cNvPr id="24" name="TextBox 24"/>
          <p:cNvSpPr txBox="1"/>
          <p:nvPr/>
        </p:nvSpPr>
        <p:spPr>
          <a:xfrm>
            <a:off x="9725221" y="4668012"/>
            <a:ext cx="7040202" cy="808101"/>
          </a:xfrm>
          <a:prstGeom prst="rect">
            <a:avLst/>
          </a:prstGeom>
        </p:spPr>
        <p:txBody>
          <a:bodyPr lIns="0" tIns="0" rIns="0" bIns="0" rtlCol="0" anchor="t">
            <a:spAutoFit/>
          </a:bodyPr>
          <a:lstStyle/>
          <a:p>
            <a:pPr algn="just">
              <a:lnSpc>
                <a:spcPts val="3222"/>
              </a:lnSpc>
            </a:pPr>
            <a:r>
              <a:rPr lang="en-US" sz="1800">
                <a:solidFill>
                  <a:srgbClr val="A61C46"/>
                </a:solidFill>
                <a:latin typeface="Futura"/>
                <a:ea typeface="Futura"/>
                <a:cs typeface="Futura"/>
                <a:sym typeface="Futura"/>
              </a:rPr>
              <a:t>Research that studies various deep learning and machine learning techniques to detect fraud transactions.</a:t>
            </a:r>
          </a:p>
        </p:txBody>
      </p:sp>
      <p:sp>
        <p:nvSpPr>
          <p:cNvPr id="25" name="TextBox 25"/>
          <p:cNvSpPr txBox="1"/>
          <p:nvPr/>
        </p:nvSpPr>
        <p:spPr>
          <a:xfrm>
            <a:off x="6383258" y="6749278"/>
            <a:ext cx="5068105" cy="724377"/>
          </a:xfrm>
          <a:prstGeom prst="rect">
            <a:avLst/>
          </a:prstGeom>
        </p:spPr>
        <p:txBody>
          <a:bodyPr lIns="0" tIns="0" rIns="0" bIns="0" rtlCol="0" anchor="t">
            <a:spAutoFit/>
          </a:bodyPr>
          <a:lstStyle/>
          <a:p>
            <a:pPr algn="ctr">
              <a:lnSpc>
                <a:spcPts val="5954"/>
              </a:lnSpc>
            </a:pPr>
            <a:r>
              <a:rPr lang="en-US" sz="4253" b="1">
                <a:solidFill>
                  <a:srgbClr val="5C011E"/>
                </a:solidFill>
                <a:latin typeface="Canva Sans Bold"/>
                <a:ea typeface="Canva Sans Bold"/>
                <a:cs typeface="Canva Sans Bold"/>
                <a:sym typeface="Canva Sans Bold"/>
              </a:rPr>
              <a:t>Finding Best Model</a:t>
            </a:r>
          </a:p>
        </p:txBody>
      </p:sp>
      <p:sp>
        <p:nvSpPr>
          <p:cNvPr id="26" name="TextBox 26"/>
          <p:cNvSpPr txBox="1"/>
          <p:nvPr/>
        </p:nvSpPr>
        <p:spPr>
          <a:xfrm>
            <a:off x="5324475" y="7720946"/>
            <a:ext cx="7040202" cy="808101"/>
          </a:xfrm>
          <a:prstGeom prst="rect">
            <a:avLst/>
          </a:prstGeom>
        </p:spPr>
        <p:txBody>
          <a:bodyPr lIns="0" tIns="0" rIns="0" bIns="0" rtlCol="0" anchor="t">
            <a:spAutoFit/>
          </a:bodyPr>
          <a:lstStyle/>
          <a:p>
            <a:pPr algn="just">
              <a:lnSpc>
                <a:spcPts val="3222"/>
              </a:lnSpc>
            </a:pPr>
            <a:r>
              <a:rPr lang="en-US" sz="1800">
                <a:solidFill>
                  <a:srgbClr val="A61C46"/>
                </a:solidFill>
                <a:latin typeface="Futura"/>
                <a:ea typeface="Futura"/>
                <a:cs typeface="Futura"/>
                <a:sym typeface="Futura"/>
              </a:rPr>
              <a:t>Research that finds best models of Deep Learning that use to detect fraudulent activities at E - Commerce transactions.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2053837" cy="1543050"/>
            <a:chOff x="0" y="0"/>
            <a:chExt cx="3174673" cy="406400"/>
          </a:xfrm>
        </p:grpSpPr>
        <p:sp>
          <p:nvSpPr>
            <p:cNvPr id="6" name="Freeform 6"/>
            <p:cNvSpPr/>
            <p:nvPr/>
          </p:nvSpPr>
          <p:spPr>
            <a:xfrm>
              <a:off x="0" y="0"/>
              <a:ext cx="3174673" cy="406400"/>
            </a:xfrm>
            <a:custGeom>
              <a:avLst/>
              <a:gdLst/>
              <a:ahLst/>
              <a:cxnLst/>
              <a:rect l="l" t="t" r="r" b="b"/>
              <a:pathLst>
                <a:path w="3174673" h="406400">
                  <a:moveTo>
                    <a:pt x="0" y="0"/>
                  </a:moveTo>
                  <a:lnTo>
                    <a:pt x="2971473" y="0"/>
                  </a:lnTo>
                  <a:lnTo>
                    <a:pt x="3174673" y="203200"/>
                  </a:lnTo>
                  <a:lnTo>
                    <a:pt x="2971473"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920673"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aphicFrame>
        <p:nvGraphicFramePr>
          <p:cNvPr id="11" name="Object 11"/>
          <p:cNvGraphicFramePr/>
          <p:nvPr/>
        </p:nvGraphicFramePr>
        <p:xfrm>
          <a:off x="1295085" y="2886168"/>
          <a:ext cx="3771900" cy="6565582"/>
        </p:xfrm>
        <a:graphic>
          <a:graphicData uri="http://schemas.openxmlformats.org/presentationml/2006/ole">
            <mc:AlternateContent xmlns:mc="http://schemas.openxmlformats.org/markup-compatibility/2006">
              <mc:Choice xmlns:v="urn:schemas-microsoft-com:vml" Requires="v">
                <p:oleObj name="Worksheet" r:id="rId7" imgW="5080000" imgH="7874000" progId="Excel.Sheet.12">
                  <p:embed/>
                </p:oleObj>
              </mc:Choice>
              <mc:Fallback>
                <p:oleObj name="Worksheet" r:id="rId7" imgW="5080000" imgH="7874000" progId="Excel.Sheet.12">
                  <p:embed/>
                  <p:pic>
                    <p:nvPicPr>
                      <p:cNvPr id="0" name=""/>
                      <p:cNvPicPr/>
                      <p:nvPr/>
                    </p:nvPicPr>
                    <p:blipFill>
                      <a:blip r:embed="rId8"/>
                      <a:stretch>
                        <a:fillRect/>
                      </a:stretch>
                    </p:blipFill>
                    <p:spPr>
                      <a:xfrm>
                        <a:off x="1295085" y="2886168"/>
                        <a:ext cx="3771900" cy="6565582"/>
                      </a:xfrm>
                      <a:prstGeom prst="rect">
                        <a:avLst/>
                      </a:prstGeom>
                    </p:spPr>
                  </p:pic>
                </p:oleObj>
              </mc:Fallback>
            </mc:AlternateContent>
          </a:graphicData>
        </a:graphic>
      </p:graphicFrame>
      <p:sp>
        <p:nvSpPr>
          <p:cNvPr id="12" name="TextBox 12"/>
          <p:cNvSpPr txBox="1"/>
          <p:nvPr/>
        </p:nvSpPr>
        <p:spPr>
          <a:xfrm>
            <a:off x="2378869" y="946159"/>
            <a:ext cx="10091583" cy="1068171"/>
          </a:xfrm>
          <a:prstGeom prst="rect">
            <a:avLst/>
          </a:prstGeom>
        </p:spPr>
        <p:txBody>
          <a:bodyPr lIns="0" tIns="0" rIns="0" bIns="0" rtlCol="0" anchor="t">
            <a:spAutoFit/>
          </a:bodyPr>
          <a:lstStyle/>
          <a:p>
            <a:pPr algn="l">
              <a:lnSpc>
                <a:spcPts val="4189"/>
              </a:lnSpc>
            </a:pPr>
            <a:r>
              <a:rPr lang="en-US" sz="2992" b="1" spc="74">
                <a:solidFill>
                  <a:srgbClr val="FFFFFF"/>
                </a:solidFill>
                <a:latin typeface="Hagrid Text Bold"/>
                <a:ea typeface="Hagrid Text Bold"/>
                <a:cs typeface="Hagrid Text Bold"/>
                <a:sym typeface="Hagrid Text Bold"/>
              </a:rPr>
              <a:t> Previous studies on results of Supervised Learning Method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2053837" cy="1543050"/>
            <a:chOff x="0" y="0"/>
            <a:chExt cx="3174673" cy="406400"/>
          </a:xfrm>
        </p:grpSpPr>
        <p:sp>
          <p:nvSpPr>
            <p:cNvPr id="6" name="Freeform 6"/>
            <p:cNvSpPr/>
            <p:nvPr/>
          </p:nvSpPr>
          <p:spPr>
            <a:xfrm>
              <a:off x="0" y="0"/>
              <a:ext cx="3174673" cy="406400"/>
            </a:xfrm>
            <a:custGeom>
              <a:avLst/>
              <a:gdLst/>
              <a:ahLst/>
              <a:cxnLst/>
              <a:rect l="l" t="t" r="r" b="b"/>
              <a:pathLst>
                <a:path w="3174673" h="406400">
                  <a:moveTo>
                    <a:pt x="0" y="0"/>
                  </a:moveTo>
                  <a:lnTo>
                    <a:pt x="2971473" y="0"/>
                  </a:lnTo>
                  <a:lnTo>
                    <a:pt x="3174673" y="203200"/>
                  </a:lnTo>
                  <a:lnTo>
                    <a:pt x="2971473"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920673"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aphicFrame>
        <p:nvGraphicFramePr>
          <p:cNvPr id="11" name="Object 11"/>
          <p:cNvGraphicFramePr/>
          <p:nvPr/>
        </p:nvGraphicFramePr>
        <p:xfrm>
          <a:off x="1669678" y="2869718"/>
          <a:ext cx="5029200" cy="6996303"/>
        </p:xfrm>
        <a:graphic>
          <a:graphicData uri="http://schemas.openxmlformats.org/presentationml/2006/ole">
            <mc:AlternateContent xmlns:mc="http://schemas.openxmlformats.org/markup-compatibility/2006">
              <mc:Choice xmlns:v="urn:schemas-microsoft-com:vml" Requires="v">
                <p:oleObj name="Worksheet" r:id="rId7" imgW="6426200" imgH="8382000" progId="Excel.Sheet.12">
                  <p:embed/>
                </p:oleObj>
              </mc:Choice>
              <mc:Fallback>
                <p:oleObj name="Worksheet" r:id="rId7" imgW="6426200" imgH="8382000" progId="Excel.Sheet.12">
                  <p:embed/>
                  <p:pic>
                    <p:nvPicPr>
                      <p:cNvPr id="0" name=""/>
                      <p:cNvPicPr/>
                      <p:nvPr/>
                    </p:nvPicPr>
                    <p:blipFill>
                      <a:blip r:embed="rId8"/>
                      <a:stretch>
                        <a:fillRect/>
                      </a:stretch>
                    </p:blipFill>
                    <p:spPr>
                      <a:xfrm>
                        <a:off x="1669678" y="2869718"/>
                        <a:ext cx="5029200" cy="6996303"/>
                      </a:xfrm>
                      <a:prstGeom prst="rect">
                        <a:avLst/>
                      </a:prstGeom>
                    </p:spPr>
                  </p:pic>
                </p:oleObj>
              </mc:Fallback>
            </mc:AlternateContent>
          </a:graphicData>
        </a:graphic>
      </p:graphicFrame>
      <p:sp>
        <p:nvSpPr>
          <p:cNvPr id="12" name="TextBox 12"/>
          <p:cNvSpPr txBox="1"/>
          <p:nvPr/>
        </p:nvSpPr>
        <p:spPr>
          <a:xfrm>
            <a:off x="2378869" y="946159"/>
            <a:ext cx="10936818" cy="1068171"/>
          </a:xfrm>
          <a:prstGeom prst="rect">
            <a:avLst/>
          </a:prstGeom>
        </p:spPr>
        <p:txBody>
          <a:bodyPr lIns="0" tIns="0" rIns="0" bIns="0" rtlCol="0" anchor="t">
            <a:spAutoFit/>
          </a:bodyPr>
          <a:lstStyle/>
          <a:p>
            <a:pPr algn="l">
              <a:lnSpc>
                <a:spcPts val="4189"/>
              </a:lnSpc>
            </a:pPr>
            <a:r>
              <a:rPr lang="en-US" sz="2992" b="1" spc="74">
                <a:solidFill>
                  <a:srgbClr val="FFFFFF"/>
                </a:solidFill>
                <a:latin typeface="Hagrid Text Bold"/>
                <a:ea typeface="Hagrid Text Bold"/>
                <a:cs typeface="Hagrid Text Bold"/>
                <a:sym typeface="Hagrid Text Bold"/>
              </a:rPr>
              <a:t>Shows previous studies results of Unsupervised Learning Method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2053837" cy="1543050"/>
            <a:chOff x="0" y="0"/>
            <a:chExt cx="3174673" cy="406400"/>
          </a:xfrm>
        </p:grpSpPr>
        <p:sp>
          <p:nvSpPr>
            <p:cNvPr id="6" name="Freeform 6"/>
            <p:cNvSpPr/>
            <p:nvPr/>
          </p:nvSpPr>
          <p:spPr>
            <a:xfrm>
              <a:off x="0" y="0"/>
              <a:ext cx="3174673" cy="406400"/>
            </a:xfrm>
            <a:custGeom>
              <a:avLst/>
              <a:gdLst/>
              <a:ahLst/>
              <a:cxnLst/>
              <a:rect l="l" t="t" r="r" b="b"/>
              <a:pathLst>
                <a:path w="3174673" h="406400">
                  <a:moveTo>
                    <a:pt x="0" y="0"/>
                  </a:moveTo>
                  <a:lnTo>
                    <a:pt x="2971473" y="0"/>
                  </a:lnTo>
                  <a:lnTo>
                    <a:pt x="3174673" y="203200"/>
                  </a:lnTo>
                  <a:lnTo>
                    <a:pt x="2971473"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920673"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aphicFrame>
        <p:nvGraphicFramePr>
          <p:cNvPr id="11" name="Object 11"/>
          <p:cNvGraphicFramePr/>
          <p:nvPr/>
        </p:nvGraphicFramePr>
        <p:xfrm>
          <a:off x="1498866" y="2698235"/>
          <a:ext cx="7543800" cy="3352800"/>
        </p:xfrm>
        <a:graphic>
          <a:graphicData uri="http://schemas.openxmlformats.org/presentationml/2006/ole">
            <mc:AlternateContent xmlns:mc="http://schemas.openxmlformats.org/markup-compatibility/2006">
              <mc:Choice xmlns:v="urn:schemas-microsoft-com:vml" Requires="v">
                <p:oleObj name="Worksheet" r:id="rId7" imgW="9042400" imgH="4851400" progId="Excel.Sheet.12">
                  <p:embed/>
                </p:oleObj>
              </mc:Choice>
              <mc:Fallback>
                <p:oleObj name="Worksheet" r:id="rId7" imgW="9042400" imgH="4851400" progId="Excel.Sheet.12">
                  <p:embed/>
                  <p:pic>
                    <p:nvPicPr>
                      <p:cNvPr id="0" name=""/>
                      <p:cNvPicPr/>
                      <p:nvPr/>
                    </p:nvPicPr>
                    <p:blipFill>
                      <a:blip r:embed="rId8"/>
                      <a:stretch>
                        <a:fillRect/>
                      </a:stretch>
                    </p:blipFill>
                    <p:spPr>
                      <a:xfrm>
                        <a:off x="1498866" y="2698235"/>
                        <a:ext cx="7543800" cy="3352800"/>
                      </a:xfrm>
                      <a:prstGeom prst="rect">
                        <a:avLst/>
                      </a:prstGeom>
                    </p:spPr>
                  </p:pic>
                </p:oleObj>
              </mc:Fallback>
            </mc:AlternateContent>
          </a:graphicData>
        </a:graphic>
      </p:graphicFrame>
      <p:sp>
        <p:nvSpPr>
          <p:cNvPr id="12" name="TextBox 12"/>
          <p:cNvSpPr txBox="1"/>
          <p:nvPr/>
        </p:nvSpPr>
        <p:spPr>
          <a:xfrm>
            <a:off x="2378869" y="946159"/>
            <a:ext cx="10091583" cy="1068171"/>
          </a:xfrm>
          <a:prstGeom prst="rect">
            <a:avLst/>
          </a:prstGeom>
        </p:spPr>
        <p:txBody>
          <a:bodyPr lIns="0" tIns="0" rIns="0" bIns="0" rtlCol="0" anchor="t">
            <a:spAutoFit/>
          </a:bodyPr>
          <a:lstStyle/>
          <a:p>
            <a:pPr algn="l">
              <a:lnSpc>
                <a:spcPts val="4189"/>
              </a:lnSpc>
            </a:pPr>
            <a:r>
              <a:rPr lang="en-US" sz="2992" b="1" spc="74">
                <a:solidFill>
                  <a:srgbClr val="FFFFFF"/>
                </a:solidFill>
                <a:latin typeface="Hagrid Text Bold"/>
                <a:ea typeface="Hagrid Text Bold"/>
                <a:cs typeface="Hagrid Text Bold"/>
                <a:sym typeface="Hagrid Text Bold"/>
              </a:rPr>
              <a:t>Shows the previous work of researcher in Deep Learning Methods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2053837" cy="1543050"/>
            <a:chOff x="0" y="0"/>
            <a:chExt cx="3174673" cy="406400"/>
          </a:xfrm>
        </p:grpSpPr>
        <p:sp>
          <p:nvSpPr>
            <p:cNvPr id="6" name="Freeform 6"/>
            <p:cNvSpPr/>
            <p:nvPr/>
          </p:nvSpPr>
          <p:spPr>
            <a:xfrm>
              <a:off x="0" y="0"/>
              <a:ext cx="3174673" cy="406400"/>
            </a:xfrm>
            <a:custGeom>
              <a:avLst/>
              <a:gdLst/>
              <a:ahLst/>
              <a:cxnLst/>
              <a:rect l="l" t="t" r="r" b="b"/>
              <a:pathLst>
                <a:path w="3174673" h="406400">
                  <a:moveTo>
                    <a:pt x="0" y="0"/>
                  </a:moveTo>
                  <a:lnTo>
                    <a:pt x="2971473" y="0"/>
                  </a:lnTo>
                  <a:lnTo>
                    <a:pt x="3174673" y="203200"/>
                  </a:lnTo>
                  <a:lnTo>
                    <a:pt x="2971473"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920673"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1" name="TextBox 11"/>
          <p:cNvSpPr txBox="1"/>
          <p:nvPr/>
        </p:nvSpPr>
        <p:spPr>
          <a:xfrm>
            <a:off x="2378869" y="946159"/>
            <a:ext cx="10091583" cy="1068171"/>
          </a:xfrm>
          <a:prstGeom prst="rect">
            <a:avLst/>
          </a:prstGeom>
        </p:spPr>
        <p:txBody>
          <a:bodyPr lIns="0" tIns="0" rIns="0" bIns="0" rtlCol="0" anchor="t">
            <a:spAutoFit/>
          </a:bodyPr>
          <a:lstStyle/>
          <a:p>
            <a:pPr algn="l">
              <a:lnSpc>
                <a:spcPts val="4189"/>
              </a:lnSpc>
            </a:pPr>
            <a:r>
              <a:rPr lang="en-US" sz="2992" b="1" spc="74">
                <a:solidFill>
                  <a:srgbClr val="FFFFFF"/>
                </a:solidFill>
                <a:latin typeface="Hagrid Text Bold"/>
                <a:ea typeface="Hagrid Text Bold"/>
                <a:cs typeface="Hagrid Text Bold"/>
                <a:sym typeface="Hagrid Text Bold"/>
              </a:rPr>
              <a:t>Shows the previous work of researcher in Deep Learning Methods</a:t>
            </a:r>
          </a:p>
        </p:txBody>
      </p:sp>
      <p:graphicFrame>
        <p:nvGraphicFramePr>
          <p:cNvPr id="12" name="Object 12"/>
          <p:cNvGraphicFramePr/>
          <p:nvPr/>
        </p:nvGraphicFramePr>
        <p:xfrm>
          <a:off x="1731349" y="3579989"/>
          <a:ext cx="7543800" cy="2514600"/>
        </p:xfrm>
        <a:graphic>
          <a:graphicData uri="http://schemas.openxmlformats.org/presentationml/2006/ole">
            <mc:AlternateContent xmlns:mc="http://schemas.openxmlformats.org/markup-compatibility/2006">
              <mc:Choice xmlns:v="urn:schemas-microsoft-com:vml" Requires="v">
                <p:oleObj name="Worksheet" r:id="rId7" imgW="9042400" imgH="4013200" progId="Excel.Sheet.12">
                  <p:embed/>
                </p:oleObj>
              </mc:Choice>
              <mc:Fallback>
                <p:oleObj name="Worksheet" r:id="rId7" imgW="9042400" imgH="4013200" progId="Excel.Sheet.12">
                  <p:embed/>
                  <p:pic>
                    <p:nvPicPr>
                      <p:cNvPr id="0" name=""/>
                      <p:cNvPicPr/>
                      <p:nvPr/>
                    </p:nvPicPr>
                    <p:blipFill>
                      <a:blip r:embed="rId8"/>
                      <a:stretch>
                        <a:fillRect/>
                      </a:stretch>
                    </p:blipFill>
                    <p:spPr>
                      <a:xfrm>
                        <a:off x="1731349" y="3579989"/>
                        <a:ext cx="7543800" cy="2514600"/>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2053837" cy="1543050"/>
            <a:chOff x="0" y="0"/>
            <a:chExt cx="3174673" cy="406400"/>
          </a:xfrm>
        </p:grpSpPr>
        <p:sp>
          <p:nvSpPr>
            <p:cNvPr id="6" name="Freeform 6"/>
            <p:cNvSpPr/>
            <p:nvPr/>
          </p:nvSpPr>
          <p:spPr>
            <a:xfrm>
              <a:off x="0" y="0"/>
              <a:ext cx="3174673" cy="406400"/>
            </a:xfrm>
            <a:custGeom>
              <a:avLst/>
              <a:gdLst/>
              <a:ahLst/>
              <a:cxnLst/>
              <a:rect l="l" t="t" r="r" b="b"/>
              <a:pathLst>
                <a:path w="3174673" h="406400">
                  <a:moveTo>
                    <a:pt x="0" y="0"/>
                  </a:moveTo>
                  <a:lnTo>
                    <a:pt x="2971473" y="0"/>
                  </a:lnTo>
                  <a:lnTo>
                    <a:pt x="3174673" y="203200"/>
                  </a:lnTo>
                  <a:lnTo>
                    <a:pt x="2971473"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920673"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1" name="Group 11"/>
          <p:cNvGrpSpPr/>
          <p:nvPr/>
        </p:nvGrpSpPr>
        <p:grpSpPr>
          <a:xfrm>
            <a:off x="753587" y="2962309"/>
            <a:ext cx="7735896" cy="5382710"/>
            <a:chOff x="0" y="0"/>
            <a:chExt cx="10314527" cy="7176947"/>
          </a:xfrm>
        </p:grpSpPr>
        <p:grpSp>
          <p:nvGrpSpPr>
            <p:cNvPr id="12" name="Group 12"/>
            <p:cNvGrpSpPr/>
            <p:nvPr/>
          </p:nvGrpSpPr>
          <p:grpSpPr>
            <a:xfrm>
              <a:off x="0" y="0"/>
              <a:ext cx="10314527" cy="7176947"/>
              <a:chOff x="0" y="0"/>
              <a:chExt cx="2155698" cy="1499956"/>
            </a:xfrm>
          </p:grpSpPr>
          <p:sp>
            <p:nvSpPr>
              <p:cNvPr id="13" name="Freeform 13"/>
              <p:cNvSpPr/>
              <p:nvPr/>
            </p:nvSpPr>
            <p:spPr>
              <a:xfrm>
                <a:off x="0" y="0"/>
                <a:ext cx="2155698" cy="1499956"/>
              </a:xfrm>
              <a:custGeom>
                <a:avLst/>
                <a:gdLst/>
                <a:ahLst/>
                <a:cxnLst/>
                <a:rect l="l" t="t" r="r" b="b"/>
                <a:pathLst>
                  <a:path w="2155698" h="1499956">
                    <a:moveTo>
                      <a:pt x="51040" y="0"/>
                    </a:moveTo>
                    <a:lnTo>
                      <a:pt x="2104659" y="0"/>
                    </a:lnTo>
                    <a:cubicBezTo>
                      <a:pt x="2132847" y="0"/>
                      <a:pt x="2155698" y="22851"/>
                      <a:pt x="2155698" y="51040"/>
                    </a:cubicBezTo>
                    <a:lnTo>
                      <a:pt x="2155698" y="1448916"/>
                    </a:lnTo>
                    <a:cubicBezTo>
                      <a:pt x="2155698" y="1462452"/>
                      <a:pt x="2150321" y="1475435"/>
                      <a:pt x="2140749" y="1485006"/>
                    </a:cubicBezTo>
                    <a:cubicBezTo>
                      <a:pt x="2131177" y="1494578"/>
                      <a:pt x="2118195" y="1499956"/>
                      <a:pt x="2104659" y="1499956"/>
                    </a:cubicBezTo>
                    <a:lnTo>
                      <a:pt x="51040" y="1499956"/>
                    </a:lnTo>
                    <a:cubicBezTo>
                      <a:pt x="22851" y="1499956"/>
                      <a:pt x="0" y="1477104"/>
                      <a:pt x="0" y="1448916"/>
                    </a:cubicBezTo>
                    <a:lnTo>
                      <a:pt x="0" y="51040"/>
                    </a:lnTo>
                    <a:cubicBezTo>
                      <a:pt x="0" y="22851"/>
                      <a:pt x="22851" y="0"/>
                      <a:pt x="51040" y="0"/>
                    </a:cubicBezTo>
                    <a:close/>
                  </a:path>
                </a:pathLst>
              </a:custGeom>
              <a:solidFill>
                <a:srgbClr val="E6EEF0"/>
              </a:solidFill>
            </p:spPr>
            <p:txBody>
              <a:bodyPr/>
              <a:lstStyle/>
              <a:p>
                <a:endParaRPr lang="en-MY"/>
              </a:p>
            </p:txBody>
          </p:sp>
          <p:sp>
            <p:nvSpPr>
              <p:cNvPr id="14" name="TextBox 14"/>
              <p:cNvSpPr txBox="1"/>
              <p:nvPr/>
            </p:nvSpPr>
            <p:spPr>
              <a:xfrm>
                <a:off x="0" y="-114300"/>
                <a:ext cx="2155698" cy="1614256"/>
              </a:xfrm>
              <a:prstGeom prst="rect">
                <a:avLst/>
              </a:prstGeom>
            </p:spPr>
            <p:txBody>
              <a:bodyPr lIns="50800" tIns="50800" rIns="50800" bIns="50800" rtlCol="0" anchor="ctr"/>
              <a:lstStyle/>
              <a:p>
                <a:pPr algn="ctr">
                  <a:lnSpc>
                    <a:spcPts val="3149"/>
                  </a:lnSpc>
                </a:pPr>
                <a:endParaRPr/>
              </a:p>
            </p:txBody>
          </p:sp>
        </p:grpSp>
        <p:sp>
          <p:nvSpPr>
            <p:cNvPr id="15" name="TextBox 15"/>
            <p:cNvSpPr txBox="1"/>
            <p:nvPr/>
          </p:nvSpPr>
          <p:spPr>
            <a:xfrm>
              <a:off x="666971" y="92891"/>
              <a:ext cx="8980586" cy="940436"/>
            </a:xfrm>
            <a:prstGeom prst="rect">
              <a:avLst/>
            </a:prstGeom>
          </p:spPr>
          <p:txBody>
            <a:bodyPr lIns="0" tIns="0" rIns="0" bIns="0" rtlCol="0" anchor="t">
              <a:spAutoFit/>
            </a:bodyPr>
            <a:lstStyle/>
            <a:p>
              <a:pPr algn="ctr">
                <a:lnSpc>
                  <a:spcPts val="5954"/>
                </a:lnSpc>
              </a:pPr>
              <a:r>
                <a:rPr lang="en-US" sz="4253" b="1">
                  <a:solidFill>
                    <a:srgbClr val="5C011E"/>
                  </a:solidFill>
                  <a:latin typeface="Canva Sans Bold"/>
                  <a:ea typeface="Canva Sans Bold"/>
                  <a:cs typeface="Canva Sans Bold"/>
                  <a:sym typeface="Canva Sans Bold"/>
                </a:rPr>
                <a:t>Research Gaps</a:t>
              </a:r>
            </a:p>
          </p:txBody>
        </p:sp>
        <p:sp>
          <p:nvSpPr>
            <p:cNvPr id="16" name="TextBox 16"/>
            <p:cNvSpPr txBox="1"/>
            <p:nvPr/>
          </p:nvSpPr>
          <p:spPr>
            <a:xfrm>
              <a:off x="278526" y="1126718"/>
              <a:ext cx="9386936" cy="5490500"/>
            </a:xfrm>
            <a:prstGeom prst="rect">
              <a:avLst/>
            </a:prstGeom>
          </p:spPr>
          <p:txBody>
            <a:bodyPr lIns="0" tIns="0" rIns="0" bIns="0" rtlCol="0" anchor="t">
              <a:spAutoFit/>
            </a:bodyPr>
            <a:lstStyle/>
            <a:p>
              <a:pPr marL="326489" lvl="1" indent="-163244" algn="just">
                <a:lnSpc>
                  <a:spcPts val="3039"/>
                </a:lnSpc>
                <a:buFont typeface="Arial"/>
                <a:buChar char="•"/>
              </a:pPr>
              <a:r>
                <a:rPr lang="en-US" sz="1512" b="1">
                  <a:solidFill>
                    <a:srgbClr val="A61C46"/>
                  </a:solidFill>
                  <a:latin typeface="Futura Bold"/>
                  <a:ea typeface="Futura Bold"/>
                  <a:cs typeface="Futura Bold"/>
                  <a:sym typeface="Futura Bold"/>
                </a:rPr>
                <a:t>Data Limitation in Current Models:</a:t>
              </a:r>
              <a:r>
                <a:rPr lang="en-US" sz="1512">
                  <a:solidFill>
                    <a:srgbClr val="A61C46"/>
                  </a:solidFill>
                  <a:latin typeface="Futura"/>
                  <a:ea typeface="Futura"/>
                  <a:cs typeface="Futura"/>
                  <a:sym typeface="Futura"/>
                </a:rPr>
                <a:t> While models like LSTM and RNN perform well in fraud detection, they require large labeled datasets, which are often unavailable in real-world scenarios—highlighting the need for semi-supervised or unsupervised methods.</a:t>
              </a:r>
            </a:p>
            <a:p>
              <a:pPr marL="326489" lvl="1" indent="-163244" algn="just">
                <a:lnSpc>
                  <a:spcPts val="3039"/>
                </a:lnSpc>
                <a:buFont typeface="Arial"/>
                <a:buChar char="•"/>
              </a:pPr>
              <a:r>
                <a:rPr lang="en-US" sz="1512" b="1">
                  <a:solidFill>
                    <a:srgbClr val="A61C46"/>
                  </a:solidFill>
                  <a:latin typeface="Futura Bold"/>
                  <a:ea typeface="Futura Bold"/>
                  <a:cs typeface="Futura Bold"/>
                  <a:sym typeface="Futura Bold"/>
                </a:rPr>
                <a:t>Narrow Focus on Credit Card Fraud</a:t>
              </a:r>
              <a:r>
                <a:rPr lang="en-US" sz="1512">
                  <a:solidFill>
                    <a:srgbClr val="A61C46"/>
                  </a:solidFill>
                  <a:latin typeface="Futura"/>
                  <a:ea typeface="Futura"/>
                  <a:cs typeface="Futura"/>
                  <a:sym typeface="Futura"/>
                </a:rPr>
                <a:t>: Most studies focus on credit card fraud, not the broader and more complex e-commerce fraud landscape that includes multiple platforms and payment types.</a:t>
              </a:r>
            </a:p>
            <a:p>
              <a:pPr marL="326489" lvl="1" indent="-163244" algn="just">
                <a:lnSpc>
                  <a:spcPts val="3039"/>
                </a:lnSpc>
                <a:buFont typeface="Arial"/>
                <a:buChar char="•"/>
              </a:pPr>
              <a:r>
                <a:rPr lang="en-US" sz="1512" b="1">
                  <a:solidFill>
                    <a:srgbClr val="A61C46"/>
                  </a:solidFill>
                  <a:latin typeface="Futura Bold"/>
                  <a:ea typeface="Futura Bold"/>
                  <a:cs typeface="Futura Bold"/>
                  <a:sym typeface="Futura Bold"/>
                </a:rPr>
                <a:t>Need for Advanced, Real-Time E-Commerce Solutions</a:t>
              </a:r>
              <a:r>
                <a:rPr lang="en-US" sz="1512">
                  <a:solidFill>
                    <a:srgbClr val="A61C46"/>
                  </a:solidFill>
                  <a:latin typeface="Futura"/>
                  <a:ea typeface="Futura"/>
                  <a:cs typeface="Futura"/>
                  <a:sym typeface="Futura"/>
                </a:rPr>
                <a:t>: Future research should develop deep learning models that handle limited data, work in real-time, are more interpretable, and are tailored to the unique characteristics of e-commerce fraud.</a:t>
              </a:r>
            </a:p>
          </p:txBody>
        </p:sp>
      </p:grpSp>
      <p:grpSp>
        <p:nvGrpSpPr>
          <p:cNvPr id="17" name="Group 17"/>
          <p:cNvGrpSpPr/>
          <p:nvPr/>
        </p:nvGrpSpPr>
        <p:grpSpPr>
          <a:xfrm>
            <a:off x="9377374" y="2962309"/>
            <a:ext cx="7735896" cy="5382710"/>
            <a:chOff x="0" y="0"/>
            <a:chExt cx="2155698" cy="1499956"/>
          </a:xfrm>
        </p:grpSpPr>
        <p:sp>
          <p:nvSpPr>
            <p:cNvPr id="18" name="Freeform 18"/>
            <p:cNvSpPr/>
            <p:nvPr/>
          </p:nvSpPr>
          <p:spPr>
            <a:xfrm>
              <a:off x="0" y="0"/>
              <a:ext cx="2155698" cy="1499956"/>
            </a:xfrm>
            <a:custGeom>
              <a:avLst/>
              <a:gdLst/>
              <a:ahLst/>
              <a:cxnLst/>
              <a:rect l="l" t="t" r="r" b="b"/>
              <a:pathLst>
                <a:path w="2155698" h="1499956">
                  <a:moveTo>
                    <a:pt x="51040" y="0"/>
                  </a:moveTo>
                  <a:lnTo>
                    <a:pt x="2104659" y="0"/>
                  </a:lnTo>
                  <a:cubicBezTo>
                    <a:pt x="2132847" y="0"/>
                    <a:pt x="2155698" y="22851"/>
                    <a:pt x="2155698" y="51040"/>
                  </a:cubicBezTo>
                  <a:lnTo>
                    <a:pt x="2155698" y="1448916"/>
                  </a:lnTo>
                  <a:cubicBezTo>
                    <a:pt x="2155698" y="1462452"/>
                    <a:pt x="2150321" y="1475435"/>
                    <a:pt x="2140749" y="1485006"/>
                  </a:cubicBezTo>
                  <a:cubicBezTo>
                    <a:pt x="2131177" y="1494578"/>
                    <a:pt x="2118195" y="1499956"/>
                    <a:pt x="2104659" y="1499956"/>
                  </a:cubicBezTo>
                  <a:lnTo>
                    <a:pt x="51040" y="1499956"/>
                  </a:lnTo>
                  <a:cubicBezTo>
                    <a:pt x="22851" y="1499956"/>
                    <a:pt x="0" y="1477104"/>
                    <a:pt x="0" y="1448916"/>
                  </a:cubicBezTo>
                  <a:lnTo>
                    <a:pt x="0" y="51040"/>
                  </a:lnTo>
                  <a:cubicBezTo>
                    <a:pt x="0" y="22851"/>
                    <a:pt x="22851" y="0"/>
                    <a:pt x="51040" y="0"/>
                  </a:cubicBezTo>
                  <a:close/>
                </a:path>
              </a:pathLst>
            </a:custGeom>
            <a:solidFill>
              <a:srgbClr val="E6EEF0"/>
            </a:solidFill>
          </p:spPr>
          <p:txBody>
            <a:bodyPr/>
            <a:lstStyle/>
            <a:p>
              <a:endParaRPr lang="en-MY"/>
            </a:p>
          </p:txBody>
        </p:sp>
        <p:sp>
          <p:nvSpPr>
            <p:cNvPr id="19" name="TextBox 19"/>
            <p:cNvSpPr txBox="1"/>
            <p:nvPr/>
          </p:nvSpPr>
          <p:spPr>
            <a:xfrm>
              <a:off x="0" y="-114300"/>
              <a:ext cx="2155698" cy="1614256"/>
            </a:xfrm>
            <a:prstGeom prst="rect">
              <a:avLst/>
            </a:prstGeom>
          </p:spPr>
          <p:txBody>
            <a:bodyPr lIns="50800" tIns="50800" rIns="50800" bIns="50800" rtlCol="0" anchor="ctr"/>
            <a:lstStyle/>
            <a:p>
              <a:pPr algn="ctr">
                <a:lnSpc>
                  <a:spcPts val="3149"/>
                </a:lnSpc>
              </a:pPr>
              <a:endParaRPr/>
            </a:p>
          </p:txBody>
        </p:sp>
      </p:grpSp>
      <p:sp>
        <p:nvSpPr>
          <p:cNvPr id="20" name="TextBox 20"/>
          <p:cNvSpPr txBox="1"/>
          <p:nvPr/>
        </p:nvSpPr>
        <p:spPr>
          <a:xfrm>
            <a:off x="2378869" y="1248772"/>
            <a:ext cx="10091583" cy="532269"/>
          </a:xfrm>
          <a:prstGeom prst="rect">
            <a:avLst/>
          </a:prstGeom>
        </p:spPr>
        <p:txBody>
          <a:bodyPr lIns="0" tIns="0" rIns="0" bIns="0" rtlCol="0" anchor="t">
            <a:spAutoFit/>
          </a:bodyPr>
          <a:lstStyle/>
          <a:p>
            <a:pPr algn="l">
              <a:lnSpc>
                <a:spcPts val="4189"/>
              </a:lnSpc>
            </a:pPr>
            <a:r>
              <a:rPr lang="en-US" sz="2992" b="1" spc="74">
                <a:solidFill>
                  <a:srgbClr val="FFFFFF"/>
                </a:solidFill>
                <a:latin typeface="Hagrid Text Bold"/>
                <a:ea typeface="Hagrid Text Bold"/>
                <a:cs typeface="Hagrid Text Bold"/>
                <a:sym typeface="Hagrid Text Bold"/>
              </a:rPr>
              <a:t>Literature Review</a:t>
            </a:r>
          </a:p>
        </p:txBody>
      </p:sp>
      <p:sp>
        <p:nvSpPr>
          <p:cNvPr id="21" name="TextBox 21"/>
          <p:cNvSpPr txBox="1"/>
          <p:nvPr/>
        </p:nvSpPr>
        <p:spPr>
          <a:xfrm>
            <a:off x="9877602" y="3012928"/>
            <a:ext cx="6735440" cy="724377"/>
          </a:xfrm>
          <a:prstGeom prst="rect">
            <a:avLst/>
          </a:prstGeom>
        </p:spPr>
        <p:txBody>
          <a:bodyPr lIns="0" tIns="0" rIns="0" bIns="0" rtlCol="0" anchor="t">
            <a:spAutoFit/>
          </a:bodyPr>
          <a:lstStyle/>
          <a:p>
            <a:pPr algn="ctr">
              <a:lnSpc>
                <a:spcPts val="5954"/>
              </a:lnSpc>
            </a:pPr>
            <a:r>
              <a:rPr lang="en-US" sz="4253" b="1">
                <a:solidFill>
                  <a:srgbClr val="5C011E"/>
                </a:solidFill>
                <a:latin typeface="Canva Sans Bold"/>
                <a:ea typeface="Canva Sans Bold"/>
                <a:cs typeface="Canva Sans Bold"/>
                <a:sym typeface="Canva Sans Bold"/>
              </a:rPr>
              <a:t>Solutions</a:t>
            </a:r>
          </a:p>
        </p:txBody>
      </p:sp>
      <p:sp>
        <p:nvSpPr>
          <p:cNvPr id="22" name="TextBox 22"/>
          <p:cNvSpPr txBox="1"/>
          <p:nvPr/>
        </p:nvSpPr>
        <p:spPr>
          <a:xfrm>
            <a:off x="9923323" y="4635202"/>
            <a:ext cx="6689718" cy="1367409"/>
          </a:xfrm>
          <a:prstGeom prst="rect">
            <a:avLst/>
          </a:prstGeom>
        </p:spPr>
        <p:txBody>
          <a:bodyPr lIns="0" tIns="0" rIns="0" bIns="0" rtlCol="0" anchor="t">
            <a:spAutoFit/>
          </a:bodyPr>
          <a:lstStyle/>
          <a:p>
            <a:pPr marL="388620" lvl="1" indent="-194310" algn="just">
              <a:lnSpc>
                <a:spcPts val="3617"/>
              </a:lnSpc>
              <a:buFont typeface="Arial"/>
              <a:buChar char="•"/>
            </a:pPr>
            <a:r>
              <a:rPr lang="en-US" sz="1800">
                <a:solidFill>
                  <a:srgbClr val="A61C46"/>
                </a:solidFill>
                <a:latin typeface="Futura"/>
                <a:ea typeface="Futura"/>
                <a:cs typeface="Futura"/>
                <a:sym typeface="Futura"/>
              </a:rPr>
              <a:t>Adopt Semi-Supervised and Unsupervised Learning Techniques</a:t>
            </a:r>
          </a:p>
          <a:p>
            <a:pPr marL="388620" lvl="1" indent="-194310" algn="just">
              <a:lnSpc>
                <a:spcPts val="3617"/>
              </a:lnSpc>
              <a:buFont typeface="Arial"/>
              <a:buChar char="•"/>
            </a:pPr>
            <a:r>
              <a:rPr lang="en-US" sz="1800">
                <a:solidFill>
                  <a:srgbClr val="A61C46"/>
                </a:solidFill>
                <a:latin typeface="Futura"/>
                <a:ea typeface="Futura"/>
                <a:cs typeface="Futura"/>
                <a:sym typeface="Futura"/>
              </a:rPr>
              <a:t>Design E-Commerce-Specific Fraud Detection Models</a:t>
            </a:r>
          </a:p>
          <a:p>
            <a:pPr marL="388620" lvl="1" indent="-194310" algn="just">
              <a:lnSpc>
                <a:spcPts val="3617"/>
              </a:lnSpc>
              <a:buFont typeface="Arial"/>
              <a:buChar char="•"/>
            </a:pPr>
            <a:r>
              <a:rPr lang="en-US" sz="1800">
                <a:solidFill>
                  <a:srgbClr val="A61C46"/>
                </a:solidFill>
                <a:latin typeface="Futura"/>
                <a:ea typeface="Futura"/>
                <a:cs typeface="Futura"/>
                <a:sym typeface="Futura"/>
              </a:rPr>
              <a:t>Integrate Real-Time and Multi-Modal Data Processing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61438" y="449708"/>
            <a:ext cx="3184457" cy="1157985"/>
          </a:xfrm>
          <a:custGeom>
            <a:avLst/>
            <a:gdLst/>
            <a:ahLst/>
            <a:cxnLst/>
            <a:rect l="l" t="t" r="r" b="b"/>
            <a:pathLst>
              <a:path w="3184457" h="1157985">
                <a:moveTo>
                  <a:pt x="0" y="0"/>
                </a:moveTo>
                <a:lnTo>
                  <a:pt x="3184457" y="0"/>
                </a:lnTo>
                <a:lnTo>
                  <a:pt x="3184457" y="1157984"/>
                </a:lnTo>
                <a:lnTo>
                  <a:pt x="0" y="1157984"/>
                </a:lnTo>
                <a:lnTo>
                  <a:pt x="0" y="0"/>
                </a:lnTo>
                <a:close/>
              </a:path>
            </a:pathLst>
          </a:custGeom>
          <a:blipFill>
            <a:blip r:embed="rId2"/>
            <a:stretch>
              <a:fillRect t="-90799" b="-84199"/>
            </a:stretch>
          </a:blipFill>
        </p:spPr>
        <p:txBody>
          <a:bodyPr/>
          <a:lstStyle/>
          <a:p>
            <a:endParaRPr lang="en-MY"/>
          </a:p>
        </p:txBody>
      </p:sp>
      <p:grpSp>
        <p:nvGrpSpPr>
          <p:cNvPr id="3" name="Group 3"/>
          <p:cNvGrpSpPr>
            <a:grpSpLocks noChangeAspect="1"/>
          </p:cNvGrpSpPr>
          <p:nvPr/>
        </p:nvGrpSpPr>
        <p:grpSpPr>
          <a:xfrm>
            <a:off x="4220861" y="4409640"/>
            <a:ext cx="9144000" cy="1124845"/>
            <a:chOff x="0" y="0"/>
            <a:chExt cx="9144000" cy="1124839"/>
          </a:xfrm>
        </p:grpSpPr>
        <p:sp>
          <p:nvSpPr>
            <p:cNvPr id="4" name="Freeform 4"/>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5" name="Group 5"/>
          <p:cNvGrpSpPr/>
          <p:nvPr/>
        </p:nvGrpSpPr>
        <p:grpSpPr>
          <a:xfrm>
            <a:off x="-150473" y="4371975"/>
            <a:ext cx="17784943" cy="1543050"/>
            <a:chOff x="0" y="0"/>
            <a:chExt cx="4684100" cy="406400"/>
          </a:xfrm>
        </p:grpSpPr>
        <p:sp>
          <p:nvSpPr>
            <p:cNvPr id="6" name="Freeform 6"/>
            <p:cNvSpPr/>
            <p:nvPr/>
          </p:nvSpPr>
          <p:spPr>
            <a:xfrm>
              <a:off x="0" y="0"/>
              <a:ext cx="4684100" cy="406400"/>
            </a:xfrm>
            <a:custGeom>
              <a:avLst/>
              <a:gdLst/>
              <a:ahLst/>
              <a:cxnLst/>
              <a:rect l="l" t="t" r="r" b="b"/>
              <a:pathLst>
                <a:path w="4684100" h="406400">
                  <a:moveTo>
                    <a:pt x="4480900" y="0"/>
                  </a:moveTo>
                  <a:lnTo>
                    <a:pt x="0" y="0"/>
                  </a:lnTo>
                  <a:lnTo>
                    <a:pt x="0" y="406400"/>
                  </a:lnTo>
                  <a:lnTo>
                    <a:pt x="4480900" y="406400"/>
                  </a:lnTo>
                  <a:lnTo>
                    <a:pt x="4684100" y="203200"/>
                  </a:lnTo>
                  <a:lnTo>
                    <a:pt x="4480900" y="0"/>
                  </a:lnTo>
                  <a:close/>
                </a:path>
              </a:pathLst>
            </a:custGeom>
            <a:solidFill>
              <a:srgbClr val="5C011E"/>
            </a:solidFill>
          </p:spPr>
          <p:txBody>
            <a:bodyPr/>
            <a:lstStyle/>
            <a:p>
              <a:endParaRPr lang="en-MY"/>
            </a:p>
          </p:txBody>
        </p:sp>
        <p:sp>
          <p:nvSpPr>
            <p:cNvPr id="7" name="TextBox 7"/>
            <p:cNvSpPr txBox="1"/>
            <p:nvPr/>
          </p:nvSpPr>
          <p:spPr>
            <a:xfrm>
              <a:off x="0" y="-114300"/>
              <a:ext cx="4569800" cy="520700"/>
            </a:xfrm>
            <a:prstGeom prst="rect">
              <a:avLst/>
            </a:prstGeom>
          </p:spPr>
          <p:txBody>
            <a:bodyPr lIns="50800" tIns="50800" rIns="50800" bIns="50800" rtlCol="0" anchor="ctr"/>
            <a:lstStyle/>
            <a:p>
              <a:pPr algn="ctr">
                <a:lnSpc>
                  <a:spcPts val="3149"/>
                </a:lnSpc>
              </a:pPr>
              <a:endParaRPr/>
            </a:p>
          </p:txBody>
        </p:sp>
      </p:grpSp>
      <p:sp>
        <p:nvSpPr>
          <p:cNvPr id="8" name="TextBox 8"/>
          <p:cNvSpPr txBox="1"/>
          <p:nvPr/>
        </p:nvSpPr>
        <p:spPr>
          <a:xfrm>
            <a:off x="345885" y="4702740"/>
            <a:ext cx="9051702" cy="801171"/>
          </a:xfrm>
          <a:prstGeom prst="rect">
            <a:avLst/>
          </a:prstGeom>
        </p:spPr>
        <p:txBody>
          <a:bodyPr lIns="0" tIns="0" rIns="0" bIns="0" rtlCol="0" anchor="t">
            <a:spAutoFit/>
          </a:bodyPr>
          <a:lstStyle/>
          <a:p>
            <a:pPr algn="l">
              <a:lnSpc>
                <a:spcPts val="6307"/>
              </a:lnSpc>
            </a:pPr>
            <a:r>
              <a:rPr lang="en-US" sz="4505" b="1" spc="112">
                <a:solidFill>
                  <a:srgbClr val="FFFFFF"/>
                </a:solidFill>
                <a:latin typeface="Hagrid Text Bold"/>
                <a:ea typeface="Hagrid Text Bold"/>
                <a:cs typeface="Hagrid Text Bold"/>
                <a:sym typeface="Hagrid Text Bold"/>
              </a:rPr>
              <a:t>RESEARCH METHODOLOGY</a:t>
            </a:r>
          </a:p>
        </p:txBody>
      </p:sp>
      <p:sp>
        <p:nvSpPr>
          <p:cNvPr id="9" name="AutoShape 9"/>
          <p:cNvSpPr/>
          <p:nvPr/>
        </p:nvSpPr>
        <p:spPr>
          <a:xfrm>
            <a:off x="9144000" y="5150951"/>
            <a:ext cx="7896132" cy="2074"/>
          </a:xfrm>
          <a:prstGeom prst="line">
            <a:avLst/>
          </a:prstGeom>
          <a:ln w="38100" cap="flat">
            <a:solidFill>
              <a:srgbClr val="F9B101"/>
            </a:solidFill>
            <a:prstDash val="solid"/>
            <a:headEnd type="none" w="sm" len="sm"/>
            <a:tailEnd type="triangle" w="lg" len="med"/>
          </a:ln>
        </p:spPr>
        <p:txBody>
          <a:bodyPr/>
          <a:lstStyle/>
          <a:p>
            <a:endParaRPr lang="en-MY"/>
          </a:p>
        </p:txBody>
      </p:sp>
      <p:sp>
        <p:nvSpPr>
          <p:cNvPr id="10" name="Freeform 10"/>
          <p:cNvSpPr/>
          <p:nvPr/>
        </p:nvSpPr>
        <p:spPr>
          <a:xfrm>
            <a:off x="0" y="0"/>
            <a:ext cx="3122105" cy="4114800"/>
          </a:xfrm>
          <a:custGeom>
            <a:avLst/>
            <a:gdLst/>
            <a:ahLst/>
            <a:cxnLst/>
            <a:rect l="l" t="t" r="r" b="b"/>
            <a:pathLst>
              <a:path w="3122105" h="4114800">
                <a:moveTo>
                  <a:pt x="0" y="0"/>
                </a:moveTo>
                <a:lnTo>
                  <a:pt x="3122105" y="0"/>
                </a:lnTo>
                <a:lnTo>
                  <a:pt x="312210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1" name="Freeform 11"/>
          <p:cNvSpPr/>
          <p:nvPr/>
        </p:nvSpPr>
        <p:spPr>
          <a:xfrm rot="-10800000">
            <a:off x="15165896" y="6172200"/>
            <a:ext cx="3122105" cy="4114800"/>
          </a:xfrm>
          <a:custGeom>
            <a:avLst/>
            <a:gdLst/>
            <a:ahLst/>
            <a:cxnLst/>
            <a:rect l="l" t="t" r="r" b="b"/>
            <a:pathLst>
              <a:path w="3122105" h="4114800">
                <a:moveTo>
                  <a:pt x="0" y="0"/>
                </a:moveTo>
                <a:lnTo>
                  <a:pt x="3122104" y="0"/>
                </a:lnTo>
                <a:lnTo>
                  <a:pt x="31221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2" name="Freeform 12"/>
          <p:cNvSpPr/>
          <p:nvPr/>
        </p:nvSpPr>
        <p:spPr>
          <a:xfrm>
            <a:off x="0" y="4371975"/>
            <a:ext cx="1979327" cy="1543050"/>
          </a:xfrm>
          <a:custGeom>
            <a:avLst/>
            <a:gdLst/>
            <a:ahLst/>
            <a:cxnLst/>
            <a:rect l="l" t="t" r="r" b="b"/>
            <a:pathLst>
              <a:path w="1979327" h="1543050">
                <a:moveTo>
                  <a:pt x="0" y="0"/>
                </a:moveTo>
                <a:lnTo>
                  <a:pt x="1979327" y="0"/>
                </a:lnTo>
                <a:lnTo>
                  <a:pt x="1979327" y="1543050"/>
                </a:lnTo>
                <a:lnTo>
                  <a:pt x="0" y="1543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511626" y="2497826"/>
            <a:ext cx="6287195" cy="7533608"/>
          </a:xfrm>
          <a:custGeom>
            <a:avLst/>
            <a:gdLst/>
            <a:ahLst/>
            <a:cxnLst/>
            <a:rect l="l" t="t" r="r" b="b"/>
            <a:pathLst>
              <a:path w="6287195" h="7533608">
                <a:moveTo>
                  <a:pt x="0" y="0"/>
                </a:moveTo>
                <a:lnTo>
                  <a:pt x="6287195" y="0"/>
                </a:lnTo>
                <a:lnTo>
                  <a:pt x="6287195" y="7533609"/>
                </a:lnTo>
                <a:lnTo>
                  <a:pt x="0" y="7533609"/>
                </a:lnTo>
                <a:lnTo>
                  <a:pt x="0" y="0"/>
                </a:lnTo>
                <a:close/>
              </a:path>
            </a:pathLst>
          </a:custGeom>
          <a:blipFill>
            <a:blip r:embed="rId4"/>
            <a:stretch>
              <a:fillRect l="-104071" r="-103948"/>
            </a:stretch>
          </a:blipFill>
        </p:spPr>
        <p:txBody>
          <a:bodyPr/>
          <a:lstStyle/>
          <a:p>
            <a:endParaRPr lang="en-MY"/>
          </a:p>
        </p:txBody>
      </p:sp>
      <p:sp>
        <p:nvSpPr>
          <p:cNvPr id="4" name="Freeform 4"/>
          <p:cNvSpPr/>
          <p:nvPr/>
        </p:nvSpPr>
        <p:spPr>
          <a:xfrm>
            <a:off x="75600" y="2303221"/>
            <a:ext cx="7785097" cy="7934668"/>
          </a:xfrm>
          <a:custGeom>
            <a:avLst/>
            <a:gdLst/>
            <a:ahLst/>
            <a:cxnLst/>
            <a:rect l="l" t="t" r="r" b="b"/>
            <a:pathLst>
              <a:path w="7785097" h="7934668">
                <a:moveTo>
                  <a:pt x="0" y="0"/>
                </a:moveTo>
                <a:lnTo>
                  <a:pt x="7785097" y="0"/>
                </a:lnTo>
                <a:lnTo>
                  <a:pt x="7785097" y="7934668"/>
                </a:lnTo>
                <a:lnTo>
                  <a:pt x="0" y="79346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5" name="Freeform 5"/>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7"/>
            <a:stretch>
              <a:fillRect t="-90799" b="-84200"/>
            </a:stretch>
          </a:blipFill>
        </p:spPr>
        <p:txBody>
          <a:bodyPr/>
          <a:lstStyle/>
          <a:p>
            <a:endParaRPr lang="en-MY"/>
          </a:p>
        </p:txBody>
      </p:sp>
      <p:grpSp>
        <p:nvGrpSpPr>
          <p:cNvPr id="6" name="Group 6"/>
          <p:cNvGrpSpPr>
            <a:grpSpLocks noChangeAspect="1"/>
          </p:cNvGrpSpPr>
          <p:nvPr/>
        </p:nvGrpSpPr>
        <p:grpSpPr>
          <a:xfrm>
            <a:off x="0" y="1028700"/>
            <a:ext cx="9144000" cy="1124845"/>
            <a:chOff x="0" y="0"/>
            <a:chExt cx="9144000" cy="1124839"/>
          </a:xfrm>
        </p:grpSpPr>
        <p:sp>
          <p:nvSpPr>
            <p:cNvPr id="7" name="Freeform 7"/>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8" name="Group 8"/>
          <p:cNvGrpSpPr>
            <a:grpSpLocks noChangeAspect="1"/>
          </p:cNvGrpSpPr>
          <p:nvPr/>
        </p:nvGrpSpPr>
        <p:grpSpPr>
          <a:xfrm>
            <a:off x="14311141" y="1028700"/>
            <a:ext cx="3459328" cy="1256109"/>
            <a:chOff x="0" y="0"/>
            <a:chExt cx="3459328" cy="1256106"/>
          </a:xfrm>
        </p:grpSpPr>
        <p:sp>
          <p:nvSpPr>
            <p:cNvPr id="9" name="Freeform 9"/>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10" name="TextBox 10"/>
          <p:cNvSpPr txBox="1"/>
          <p:nvPr/>
        </p:nvSpPr>
        <p:spPr>
          <a:xfrm>
            <a:off x="8127635" y="2303221"/>
            <a:ext cx="7263051" cy="971409"/>
          </a:xfrm>
          <a:prstGeom prst="rect">
            <a:avLst/>
          </a:prstGeom>
        </p:spPr>
        <p:txBody>
          <a:bodyPr lIns="0" tIns="0" rIns="0" bIns="0" rtlCol="0" anchor="t">
            <a:spAutoFit/>
          </a:bodyPr>
          <a:lstStyle/>
          <a:p>
            <a:pPr algn="l">
              <a:lnSpc>
                <a:spcPts val="3450"/>
              </a:lnSpc>
            </a:pPr>
            <a:r>
              <a:rPr lang="en-US" sz="3499" b="1">
                <a:solidFill>
                  <a:srgbClr val="FFFFFF"/>
                </a:solidFill>
                <a:latin typeface="Futura Bold"/>
                <a:ea typeface="Futura Bold"/>
                <a:cs typeface="Futura Bold"/>
                <a:sym typeface="Futura Bold"/>
              </a:rPr>
              <a:t>This research framework includes the following steps:</a:t>
            </a:r>
          </a:p>
        </p:txBody>
      </p:sp>
      <p:sp>
        <p:nvSpPr>
          <p:cNvPr id="11" name="TextBox 11"/>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sp>
        <p:nvSpPr>
          <p:cNvPr id="12" name="TextBox 12"/>
          <p:cNvSpPr txBox="1"/>
          <p:nvPr/>
        </p:nvSpPr>
        <p:spPr>
          <a:xfrm>
            <a:off x="8484285" y="3014424"/>
            <a:ext cx="8079040" cy="6463132"/>
          </a:xfrm>
          <a:prstGeom prst="rect">
            <a:avLst/>
          </a:prstGeom>
        </p:spPr>
        <p:txBody>
          <a:bodyPr lIns="0" tIns="0" rIns="0" bIns="0" rtlCol="0" anchor="t">
            <a:spAutoFit/>
          </a:bodyPr>
          <a:lstStyle/>
          <a:p>
            <a:pPr marL="522689" lvl="1" indent="-261345" algn="l">
              <a:lnSpc>
                <a:spcPts val="3389"/>
              </a:lnSpc>
              <a:buAutoNum type="arabicPeriod"/>
            </a:pPr>
            <a:r>
              <a:rPr lang="en-US" sz="2420">
                <a:solidFill>
                  <a:srgbClr val="000000"/>
                </a:solidFill>
                <a:latin typeface="Futura"/>
                <a:ea typeface="Futura"/>
                <a:cs typeface="Futura"/>
                <a:sym typeface="Futura"/>
              </a:rPr>
              <a:t>Phase 1: Initial Study – Conducts background research and explores existing issues in e-commerce fraud detection.</a:t>
            </a:r>
          </a:p>
          <a:p>
            <a:pPr marL="522689" lvl="1" indent="-261345" algn="l">
              <a:lnSpc>
                <a:spcPts val="3389"/>
              </a:lnSpc>
              <a:buAutoNum type="arabicPeriod"/>
            </a:pPr>
            <a:r>
              <a:rPr lang="en-US" sz="2420">
                <a:solidFill>
                  <a:srgbClr val="000000"/>
                </a:solidFill>
                <a:latin typeface="Futura"/>
                <a:ea typeface="Futura"/>
                <a:cs typeface="Futura"/>
                <a:sym typeface="Futura"/>
              </a:rPr>
              <a:t>Phase 2: Conceptual Design and Development – Outlines the structure of the proposed deep learning model and selects appropriate methods and tools.</a:t>
            </a:r>
          </a:p>
          <a:p>
            <a:pPr marL="522689" lvl="1" indent="-261345" algn="l">
              <a:lnSpc>
                <a:spcPts val="3389"/>
              </a:lnSpc>
              <a:buAutoNum type="arabicPeriod"/>
            </a:pPr>
            <a:r>
              <a:rPr lang="en-US" sz="2420">
                <a:solidFill>
                  <a:srgbClr val="000000"/>
                </a:solidFill>
                <a:latin typeface="Futura"/>
                <a:ea typeface="Futura"/>
                <a:cs typeface="Futura"/>
                <a:sym typeface="Futura"/>
              </a:rPr>
              <a:t>Phase 3: Model Development – Builds the deep learning models (LSTM and RNN) for fraud detection based on the defined concepts.</a:t>
            </a:r>
          </a:p>
          <a:p>
            <a:pPr marL="522689" lvl="1" indent="-261345" algn="l">
              <a:lnSpc>
                <a:spcPts val="3389"/>
              </a:lnSpc>
              <a:buAutoNum type="arabicPeriod"/>
            </a:pPr>
            <a:r>
              <a:rPr lang="en-US" sz="2420">
                <a:solidFill>
                  <a:srgbClr val="000000"/>
                </a:solidFill>
                <a:latin typeface="Futura"/>
                <a:ea typeface="Futura"/>
                <a:cs typeface="Futura"/>
                <a:sym typeface="Futura"/>
              </a:rPr>
              <a:t>Phase 4: Implementation – Applies the developed models to the selected dataset to detect fraudulent transactions.</a:t>
            </a:r>
          </a:p>
          <a:p>
            <a:pPr marL="522689" lvl="1" indent="-261345" algn="l">
              <a:lnSpc>
                <a:spcPts val="3389"/>
              </a:lnSpc>
              <a:buAutoNum type="arabicPeriod"/>
            </a:pPr>
            <a:r>
              <a:rPr lang="en-US" sz="2420">
                <a:solidFill>
                  <a:srgbClr val="000000"/>
                </a:solidFill>
                <a:latin typeface="Futura"/>
                <a:ea typeface="Futura"/>
                <a:cs typeface="Futura"/>
                <a:sym typeface="Futura"/>
              </a:rPr>
              <a:t>Phase 5: Analysis of Results – Compares the performance of LSTM and RNN models, aiming to</a:t>
            </a:r>
            <a:r>
              <a:rPr lang="en-US" sz="2420">
                <a:solidFill>
                  <a:srgbClr val="FFFFFF"/>
                </a:solidFill>
                <a:latin typeface="Futura"/>
                <a:ea typeface="Futura"/>
                <a:cs typeface="Futura"/>
                <a:sym typeface="Futura"/>
              </a:rPr>
              <a:t> achieve the highest possible detection accuracy.</a:t>
            </a:r>
          </a:p>
        </p:txBody>
      </p:sp>
      <p:grpSp>
        <p:nvGrpSpPr>
          <p:cNvPr id="13" name="Group 13"/>
          <p:cNvGrpSpPr/>
          <p:nvPr/>
        </p:nvGrpSpPr>
        <p:grpSpPr>
          <a:xfrm>
            <a:off x="1389587" y="742355"/>
            <a:ext cx="12053837" cy="1542455"/>
            <a:chOff x="0" y="0"/>
            <a:chExt cx="3174673" cy="406243"/>
          </a:xfrm>
        </p:grpSpPr>
        <p:sp>
          <p:nvSpPr>
            <p:cNvPr id="14" name="Freeform 14"/>
            <p:cNvSpPr/>
            <p:nvPr/>
          </p:nvSpPr>
          <p:spPr>
            <a:xfrm>
              <a:off x="0" y="0"/>
              <a:ext cx="3174673" cy="406243"/>
            </a:xfrm>
            <a:custGeom>
              <a:avLst/>
              <a:gdLst/>
              <a:ahLst/>
              <a:cxnLst/>
              <a:rect l="l" t="t" r="r" b="b"/>
              <a:pathLst>
                <a:path w="3174673" h="406243">
                  <a:moveTo>
                    <a:pt x="0" y="0"/>
                  </a:moveTo>
                  <a:lnTo>
                    <a:pt x="2971473" y="0"/>
                  </a:lnTo>
                  <a:lnTo>
                    <a:pt x="3174673" y="203122"/>
                  </a:lnTo>
                  <a:lnTo>
                    <a:pt x="2971473" y="406243"/>
                  </a:lnTo>
                  <a:lnTo>
                    <a:pt x="0" y="406243"/>
                  </a:lnTo>
                  <a:lnTo>
                    <a:pt x="203200" y="203122"/>
                  </a:lnTo>
                  <a:lnTo>
                    <a:pt x="0" y="0"/>
                  </a:lnTo>
                  <a:close/>
                </a:path>
              </a:pathLst>
            </a:custGeom>
            <a:solidFill>
              <a:srgbClr val="5C011E"/>
            </a:solidFill>
          </p:spPr>
          <p:txBody>
            <a:bodyPr/>
            <a:lstStyle/>
            <a:p>
              <a:endParaRPr lang="en-MY"/>
            </a:p>
          </p:txBody>
        </p:sp>
        <p:sp>
          <p:nvSpPr>
            <p:cNvPr id="15" name="TextBox 15"/>
            <p:cNvSpPr txBox="1"/>
            <p:nvPr/>
          </p:nvSpPr>
          <p:spPr>
            <a:xfrm>
              <a:off x="177800" y="-114300"/>
              <a:ext cx="2920673" cy="520543"/>
            </a:xfrm>
            <a:prstGeom prst="rect">
              <a:avLst/>
            </a:prstGeom>
          </p:spPr>
          <p:txBody>
            <a:bodyPr lIns="50800" tIns="50800" rIns="50800" bIns="50800" rtlCol="0" anchor="ctr"/>
            <a:lstStyle/>
            <a:p>
              <a:pPr algn="ctr">
                <a:lnSpc>
                  <a:spcPts val="3149"/>
                </a:lnSpc>
              </a:pPr>
              <a:endParaRPr/>
            </a:p>
          </p:txBody>
        </p:sp>
      </p:grpSp>
      <p:sp>
        <p:nvSpPr>
          <p:cNvPr id="16" name="TextBox 16"/>
          <p:cNvSpPr txBox="1"/>
          <p:nvPr/>
        </p:nvSpPr>
        <p:spPr>
          <a:xfrm>
            <a:off x="2764022" y="1145298"/>
            <a:ext cx="7803271"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Research Frame Work</a:t>
            </a:r>
          </a:p>
        </p:txBody>
      </p:sp>
      <p:sp>
        <p:nvSpPr>
          <p:cNvPr id="17" name="Freeform 17"/>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MY"/>
          </a:p>
        </p:txBody>
      </p:sp>
      <p:sp>
        <p:nvSpPr>
          <p:cNvPr id="18" name="Freeform 18"/>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19" name="Freeform 19"/>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MY"/>
          </a:p>
        </p:txBody>
      </p:sp>
      <p:sp>
        <p:nvSpPr>
          <p:cNvPr id="20" name="Freeform 20"/>
          <p:cNvSpPr/>
          <p:nvPr/>
        </p:nvSpPr>
        <p:spPr>
          <a:xfrm>
            <a:off x="511626" y="2394599"/>
            <a:ext cx="6517947" cy="7740063"/>
          </a:xfrm>
          <a:custGeom>
            <a:avLst/>
            <a:gdLst/>
            <a:ahLst/>
            <a:cxnLst/>
            <a:rect l="l" t="t" r="r" b="b"/>
            <a:pathLst>
              <a:path w="6517947" h="7740063">
                <a:moveTo>
                  <a:pt x="0" y="0"/>
                </a:moveTo>
                <a:lnTo>
                  <a:pt x="6517947" y="0"/>
                </a:lnTo>
                <a:lnTo>
                  <a:pt x="6517947" y="7740063"/>
                </a:lnTo>
                <a:lnTo>
                  <a:pt x="0" y="7740063"/>
                </a:lnTo>
                <a:lnTo>
                  <a:pt x="0" y="0"/>
                </a:lnTo>
                <a:close/>
              </a:path>
            </a:pathLst>
          </a:custGeom>
          <a:blipFill>
            <a:blip r:embed="rId12"/>
            <a:stretch>
              <a:fillRect/>
            </a:stretch>
          </a:blipFill>
        </p:spPr>
        <p:txBody>
          <a:bodyPr/>
          <a:lstStyle/>
          <a:p>
            <a:endParaRPr lang="en-MY"/>
          </a:p>
        </p:txBody>
      </p:sp>
      <p:sp>
        <p:nvSpPr>
          <p:cNvPr id="21" name="TextBox 21"/>
          <p:cNvSpPr txBox="1"/>
          <p:nvPr/>
        </p:nvSpPr>
        <p:spPr>
          <a:xfrm>
            <a:off x="6150600" y="3965339"/>
            <a:ext cx="1296442" cy="409599"/>
          </a:xfrm>
          <a:prstGeom prst="rect">
            <a:avLst/>
          </a:prstGeom>
        </p:spPr>
        <p:txBody>
          <a:bodyPr lIns="0" tIns="0" rIns="0" bIns="0" rtlCol="0" anchor="t">
            <a:spAutoFit/>
          </a:bodyPr>
          <a:lstStyle/>
          <a:p>
            <a:pPr algn="ctr">
              <a:lnSpc>
                <a:spcPts val="3149"/>
              </a:lnSpc>
              <a:spcBef>
                <a:spcPct val="0"/>
              </a:spcBef>
            </a:pPr>
            <a:r>
              <a:rPr lang="en-US" sz="1999">
                <a:solidFill>
                  <a:srgbClr val="000000"/>
                </a:solidFill>
                <a:latin typeface="Futura"/>
                <a:ea typeface="Futura"/>
                <a:cs typeface="Futura"/>
                <a:sym typeface="Futura"/>
              </a:rPr>
              <a:t>Objective 1</a:t>
            </a:r>
          </a:p>
        </p:txBody>
      </p:sp>
      <p:sp>
        <p:nvSpPr>
          <p:cNvPr id="22" name="TextBox 22"/>
          <p:cNvSpPr txBox="1"/>
          <p:nvPr/>
        </p:nvSpPr>
        <p:spPr>
          <a:xfrm>
            <a:off x="6017436" y="6780913"/>
            <a:ext cx="1296442" cy="409599"/>
          </a:xfrm>
          <a:prstGeom prst="rect">
            <a:avLst/>
          </a:prstGeom>
        </p:spPr>
        <p:txBody>
          <a:bodyPr lIns="0" tIns="0" rIns="0" bIns="0" rtlCol="0" anchor="t">
            <a:spAutoFit/>
          </a:bodyPr>
          <a:lstStyle/>
          <a:p>
            <a:pPr algn="ctr">
              <a:lnSpc>
                <a:spcPts val="3149"/>
              </a:lnSpc>
              <a:spcBef>
                <a:spcPct val="0"/>
              </a:spcBef>
            </a:pPr>
            <a:r>
              <a:rPr lang="en-US" sz="1999">
                <a:solidFill>
                  <a:srgbClr val="000000"/>
                </a:solidFill>
                <a:latin typeface="Futura"/>
                <a:ea typeface="Futura"/>
                <a:cs typeface="Futura"/>
                <a:sym typeface="Futura"/>
              </a:rPr>
              <a:t>Objective 2</a:t>
            </a:r>
          </a:p>
        </p:txBody>
      </p:sp>
      <p:sp>
        <p:nvSpPr>
          <p:cNvPr id="23" name="TextBox 23"/>
          <p:cNvSpPr txBox="1"/>
          <p:nvPr/>
        </p:nvSpPr>
        <p:spPr>
          <a:xfrm>
            <a:off x="6017436" y="8329157"/>
            <a:ext cx="1296442" cy="409599"/>
          </a:xfrm>
          <a:prstGeom prst="rect">
            <a:avLst/>
          </a:prstGeom>
        </p:spPr>
        <p:txBody>
          <a:bodyPr lIns="0" tIns="0" rIns="0" bIns="0" rtlCol="0" anchor="t">
            <a:spAutoFit/>
          </a:bodyPr>
          <a:lstStyle/>
          <a:p>
            <a:pPr algn="ctr">
              <a:lnSpc>
                <a:spcPts val="3149"/>
              </a:lnSpc>
              <a:spcBef>
                <a:spcPct val="0"/>
              </a:spcBef>
            </a:pPr>
            <a:r>
              <a:rPr lang="en-US" sz="1999">
                <a:solidFill>
                  <a:srgbClr val="000000"/>
                </a:solidFill>
                <a:latin typeface="Futura"/>
                <a:ea typeface="Futura"/>
                <a:cs typeface="Futura"/>
                <a:sym typeface="Futura"/>
              </a:rPr>
              <a:t>Objective 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357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3571"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5" name="TextBox 5"/>
          <p:cNvSpPr txBox="1"/>
          <p:nvPr/>
        </p:nvSpPr>
        <p:spPr>
          <a:xfrm>
            <a:off x="9674609" y="6811689"/>
            <a:ext cx="6975548" cy="1312353"/>
          </a:xfrm>
          <a:prstGeom prst="rect">
            <a:avLst/>
          </a:prstGeom>
        </p:spPr>
        <p:txBody>
          <a:bodyPr lIns="0" tIns="0" rIns="0" bIns="0" rtlCol="0" anchor="t">
            <a:spAutoFit/>
          </a:bodyPr>
          <a:lstStyle/>
          <a:p>
            <a:pPr algn="ctr">
              <a:lnSpc>
                <a:spcPts val="5250"/>
              </a:lnSpc>
            </a:pPr>
            <a:r>
              <a:rPr lang="en-US" sz="3799" b="1" spc="379">
                <a:solidFill>
                  <a:srgbClr val="000000"/>
                </a:solidFill>
                <a:latin typeface="Big Shoulders Display Bold"/>
                <a:ea typeface="Big Shoulders Display Bold"/>
                <a:cs typeface="Big Shoulders Display Bold"/>
                <a:sym typeface="Big Shoulders Display Bold"/>
              </a:rPr>
              <a:t>ASSOC. PROF. DR. MOHD SHAHIZAN BIN OTHMAN</a:t>
            </a:r>
          </a:p>
        </p:txBody>
      </p:sp>
      <p:grpSp>
        <p:nvGrpSpPr>
          <p:cNvPr id="6" name="Group 6"/>
          <p:cNvGrpSpPr/>
          <p:nvPr/>
        </p:nvGrpSpPr>
        <p:grpSpPr>
          <a:xfrm>
            <a:off x="774010" y="776719"/>
            <a:ext cx="12837226" cy="1543050"/>
            <a:chOff x="0" y="0"/>
            <a:chExt cx="3380998" cy="406400"/>
          </a:xfrm>
        </p:grpSpPr>
        <p:sp>
          <p:nvSpPr>
            <p:cNvPr id="7" name="Freeform 7"/>
            <p:cNvSpPr/>
            <p:nvPr/>
          </p:nvSpPr>
          <p:spPr>
            <a:xfrm>
              <a:off x="0" y="0"/>
              <a:ext cx="3380998" cy="406400"/>
            </a:xfrm>
            <a:custGeom>
              <a:avLst/>
              <a:gdLst/>
              <a:ahLst/>
              <a:cxnLst/>
              <a:rect l="l" t="t" r="r" b="b"/>
              <a:pathLst>
                <a:path w="3380998" h="406400">
                  <a:moveTo>
                    <a:pt x="0" y="0"/>
                  </a:moveTo>
                  <a:lnTo>
                    <a:pt x="3177798" y="0"/>
                  </a:lnTo>
                  <a:lnTo>
                    <a:pt x="3380998" y="203200"/>
                  </a:lnTo>
                  <a:lnTo>
                    <a:pt x="3177798" y="406400"/>
                  </a:lnTo>
                  <a:lnTo>
                    <a:pt x="0" y="406400"/>
                  </a:lnTo>
                  <a:lnTo>
                    <a:pt x="203200" y="203200"/>
                  </a:lnTo>
                  <a:lnTo>
                    <a:pt x="0" y="0"/>
                  </a:lnTo>
                  <a:close/>
                </a:path>
              </a:pathLst>
            </a:custGeom>
            <a:solidFill>
              <a:srgbClr val="5C011E"/>
            </a:solidFill>
          </p:spPr>
          <p:txBody>
            <a:bodyPr/>
            <a:lstStyle/>
            <a:p>
              <a:endParaRPr lang="en-MY"/>
            </a:p>
          </p:txBody>
        </p:sp>
        <p:sp>
          <p:nvSpPr>
            <p:cNvPr id="8" name="TextBox 8"/>
            <p:cNvSpPr txBox="1"/>
            <p:nvPr/>
          </p:nvSpPr>
          <p:spPr>
            <a:xfrm>
              <a:off x="177800" y="-114300"/>
              <a:ext cx="3126998" cy="520700"/>
            </a:xfrm>
            <a:prstGeom prst="rect">
              <a:avLst/>
            </a:prstGeom>
          </p:spPr>
          <p:txBody>
            <a:bodyPr lIns="50800" tIns="50800" rIns="50800" bIns="50800" rtlCol="0" anchor="ctr"/>
            <a:lstStyle/>
            <a:p>
              <a:pPr algn="ctr">
                <a:lnSpc>
                  <a:spcPts val="3149"/>
                </a:lnSpc>
              </a:pPr>
              <a:endParaRPr/>
            </a:p>
          </p:txBody>
        </p:sp>
      </p:grpSp>
      <p:sp>
        <p:nvSpPr>
          <p:cNvPr id="9" name="Freeform 9"/>
          <p:cNvSpPr/>
          <p:nvPr/>
        </p:nvSpPr>
        <p:spPr>
          <a:xfrm>
            <a:off x="588904" y="77731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0" name="TextBox 10"/>
          <p:cNvSpPr txBox="1"/>
          <p:nvPr/>
        </p:nvSpPr>
        <p:spPr>
          <a:xfrm>
            <a:off x="1621631" y="1162796"/>
            <a:ext cx="11453774"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PREPARED BY :</a:t>
            </a:r>
          </a:p>
        </p:txBody>
      </p:sp>
      <p:sp>
        <p:nvSpPr>
          <p:cNvPr id="11" name="Freeform 11"/>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2" name="Freeform 12"/>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3" name="Group 13"/>
          <p:cNvGrpSpPr>
            <a:grpSpLocks noChangeAspect="1"/>
          </p:cNvGrpSpPr>
          <p:nvPr/>
        </p:nvGrpSpPr>
        <p:grpSpPr>
          <a:xfrm>
            <a:off x="2349461" y="3254753"/>
            <a:ext cx="3513601" cy="3513601"/>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E3A53F"/>
            </a:solidFill>
          </p:spPr>
          <p:txBody>
            <a:bodyPr/>
            <a:lstStyle/>
            <a:p>
              <a:endParaRPr lang="en-MY"/>
            </a:p>
          </p:txBody>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MY"/>
            </a:p>
          </p:txBody>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1476" t="-7064" r="223" b="-35681"/>
              </a:stretch>
            </a:blipFill>
          </p:spPr>
          <p:txBody>
            <a:bodyPr/>
            <a:lstStyle/>
            <a:p>
              <a:endParaRPr lang="en-MY"/>
            </a:p>
          </p:txBody>
        </p:sp>
      </p:grpSp>
      <p:grpSp>
        <p:nvGrpSpPr>
          <p:cNvPr id="17" name="Group 17"/>
          <p:cNvGrpSpPr>
            <a:grpSpLocks noChangeAspect="1"/>
          </p:cNvGrpSpPr>
          <p:nvPr/>
        </p:nvGrpSpPr>
        <p:grpSpPr>
          <a:xfrm>
            <a:off x="11405583" y="3254753"/>
            <a:ext cx="3513601" cy="3513601"/>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E3A53F"/>
            </a:solidFill>
          </p:spPr>
          <p:txBody>
            <a:bodyPr/>
            <a:lstStyle/>
            <a:p>
              <a:endParaRPr lang="en-MY"/>
            </a:p>
          </p:txBody>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MY"/>
            </a:p>
          </p:txBody>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23" t="-13290" r="223" b="-13290"/>
              </a:stretch>
            </a:blipFill>
          </p:spPr>
          <p:txBody>
            <a:bodyPr/>
            <a:lstStyle/>
            <a:p>
              <a:endParaRPr lang="en-MY"/>
            </a:p>
          </p:txBody>
        </p:sp>
      </p:grpSp>
      <p:sp>
        <p:nvSpPr>
          <p:cNvPr id="21" name="TextBox 21"/>
          <p:cNvSpPr txBox="1"/>
          <p:nvPr/>
        </p:nvSpPr>
        <p:spPr>
          <a:xfrm>
            <a:off x="1399156" y="6850418"/>
            <a:ext cx="5785980" cy="646443"/>
          </a:xfrm>
          <a:prstGeom prst="rect">
            <a:avLst/>
          </a:prstGeom>
        </p:spPr>
        <p:txBody>
          <a:bodyPr lIns="0" tIns="0" rIns="0" bIns="0" rtlCol="0" anchor="t">
            <a:spAutoFit/>
          </a:bodyPr>
          <a:lstStyle/>
          <a:p>
            <a:pPr algn="l">
              <a:lnSpc>
                <a:spcPts val="5319"/>
              </a:lnSpc>
            </a:pPr>
            <a:r>
              <a:rPr lang="en-US" sz="3799" b="1" spc="379">
                <a:solidFill>
                  <a:srgbClr val="000000"/>
                </a:solidFill>
                <a:latin typeface="Big Shoulders Display Bold"/>
                <a:ea typeface="Big Shoulders Display Bold"/>
                <a:cs typeface="Big Shoulders Display Bold"/>
                <a:sym typeface="Big Shoulders Display Bold"/>
              </a:rPr>
              <a:t>MOHAMED AZLAN AMEER OLI</a:t>
            </a:r>
          </a:p>
        </p:txBody>
      </p:sp>
      <p:sp>
        <p:nvSpPr>
          <p:cNvPr id="22" name="TextBox 22"/>
          <p:cNvSpPr txBox="1"/>
          <p:nvPr/>
        </p:nvSpPr>
        <p:spPr>
          <a:xfrm>
            <a:off x="12187980" y="8077181"/>
            <a:ext cx="87763" cy="464144"/>
          </a:xfrm>
          <a:prstGeom prst="rect">
            <a:avLst/>
          </a:prstGeom>
        </p:spPr>
        <p:txBody>
          <a:bodyPr lIns="0" tIns="0" rIns="0" bIns="0" rtlCol="0" anchor="t">
            <a:spAutoFit/>
          </a:bodyPr>
          <a:lstStyle/>
          <a:p>
            <a:pPr algn="l">
              <a:lnSpc>
                <a:spcPts val="3671"/>
              </a:lnSpc>
            </a:pPr>
            <a:r>
              <a:rPr lang="en-US" sz="2199">
                <a:solidFill>
                  <a:srgbClr val="FFFFFF"/>
                </a:solidFill>
                <a:latin typeface="Futura"/>
                <a:ea typeface="Futura"/>
                <a:cs typeface="Futura"/>
                <a:sym typeface="Futura"/>
              </a:rPr>
              <a:t> </a:t>
            </a:r>
          </a:p>
        </p:txBody>
      </p:sp>
      <p:sp>
        <p:nvSpPr>
          <p:cNvPr id="23" name="TextBox 23"/>
          <p:cNvSpPr txBox="1"/>
          <p:nvPr/>
        </p:nvSpPr>
        <p:spPr>
          <a:xfrm>
            <a:off x="2412359" y="7422537"/>
            <a:ext cx="3554882" cy="811460"/>
          </a:xfrm>
          <a:prstGeom prst="rect">
            <a:avLst/>
          </a:prstGeom>
        </p:spPr>
        <p:txBody>
          <a:bodyPr lIns="0" tIns="0" rIns="0" bIns="0" rtlCol="0" anchor="t">
            <a:spAutoFit/>
          </a:bodyPr>
          <a:lstStyle/>
          <a:p>
            <a:pPr algn="ctr">
              <a:lnSpc>
                <a:spcPts val="3075"/>
              </a:lnSpc>
            </a:pPr>
            <a:r>
              <a:rPr lang="en-US" sz="2199">
                <a:solidFill>
                  <a:srgbClr val="000000"/>
                </a:solidFill>
                <a:latin typeface="Futura"/>
                <a:ea typeface="Futura"/>
                <a:cs typeface="Futura"/>
                <a:sym typeface="Futura"/>
              </a:rPr>
              <a:t>MCS241050 Master Data Science Student</a:t>
            </a:r>
          </a:p>
        </p:txBody>
      </p:sp>
      <p:sp>
        <p:nvSpPr>
          <p:cNvPr id="24" name="TextBox 24"/>
          <p:cNvSpPr txBox="1"/>
          <p:nvPr/>
        </p:nvSpPr>
        <p:spPr>
          <a:xfrm>
            <a:off x="11177016" y="8134331"/>
            <a:ext cx="3524679" cy="420935"/>
          </a:xfrm>
          <a:prstGeom prst="rect">
            <a:avLst/>
          </a:prstGeom>
        </p:spPr>
        <p:txBody>
          <a:bodyPr lIns="0" tIns="0" rIns="0" bIns="0" rtlCol="0" anchor="t">
            <a:spAutoFit/>
          </a:bodyPr>
          <a:lstStyle/>
          <a:p>
            <a:pPr algn="l">
              <a:lnSpc>
                <a:spcPts val="3075"/>
              </a:lnSpc>
            </a:pPr>
            <a:r>
              <a:rPr lang="en-US" sz="2199">
                <a:solidFill>
                  <a:srgbClr val="000000"/>
                </a:solidFill>
                <a:latin typeface="Futura"/>
                <a:ea typeface="Futura"/>
                <a:cs typeface="Futura"/>
                <a:sym typeface="Futura"/>
              </a:rPr>
              <a:t>Lecturer, Universiti Teknologi</a:t>
            </a:r>
          </a:p>
        </p:txBody>
      </p:sp>
      <p:sp>
        <p:nvSpPr>
          <p:cNvPr id="25" name="TextBox 25"/>
          <p:cNvSpPr txBox="1"/>
          <p:nvPr/>
        </p:nvSpPr>
        <p:spPr>
          <a:xfrm>
            <a:off x="11934701" y="8524856"/>
            <a:ext cx="1979181" cy="420935"/>
          </a:xfrm>
          <a:prstGeom prst="rect">
            <a:avLst/>
          </a:prstGeom>
        </p:spPr>
        <p:txBody>
          <a:bodyPr lIns="0" tIns="0" rIns="0" bIns="0" rtlCol="0" anchor="t">
            <a:spAutoFit/>
          </a:bodyPr>
          <a:lstStyle/>
          <a:p>
            <a:pPr algn="l">
              <a:lnSpc>
                <a:spcPts val="3075"/>
              </a:lnSpc>
            </a:pPr>
            <a:r>
              <a:rPr lang="en-US" sz="2199">
                <a:solidFill>
                  <a:srgbClr val="000000"/>
                </a:solidFill>
                <a:latin typeface="Futura"/>
                <a:ea typeface="Futura"/>
                <a:cs typeface="Futura"/>
                <a:sym typeface="Futura"/>
              </a:rPr>
              <a:t>Malaysia (UTM)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8127635" y="2303221"/>
            <a:ext cx="7263051" cy="971409"/>
          </a:xfrm>
          <a:prstGeom prst="rect">
            <a:avLst/>
          </a:prstGeom>
        </p:spPr>
        <p:txBody>
          <a:bodyPr lIns="0" tIns="0" rIns="0" bIns="0" rtlCol="0" anchor="t">
            <a:spAutoFit/>
          </a:bodyPr>
          <a:lstStyle/>
          <a:p>
            <a:pPr algn="l">
              <a:lnSpc>
                <a:spcPts val="3450"/>
              </a:lnSpc>
            </a:pPr>
            <a:r>
              <a:rPr lang="en-US" sz="3499" b="1">
                <a:solidFill>
                  <a:srgbClr val="FFFFFF"/>
                </a:solidFill>
                <a:latin typeface="Futura Bold"/>
                <a:ea typeface="Futura Bold"/>
                <a:cs typeface="Futura Bold"/>
                <a:sym typeface="Futura Bold"/>
              </a:rPr>
              <a:t>This research framework includes the following steps:</a:t>
            </a:r>
          </a:p>
        </p:txBody>
      </p:sp>
      <p:sp>
        <p:nvSpPr>
          <p:cNvPr id="9" name="TextBox 9"/>
          <p:cNvSpPr txBox="1"/>
          <p:nvPr/>
        </p:nvSpPr>
        <p:spPr>
          <a:xfrm>
            <a:off x="8106945" y="3793697"/>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10" name="Group 10"/>
          <p:cNvGrpSpPr/>
          <p:nvPr/>
        </p:nvGrpSpPr>
        <p:grpSpPr>
          <a:xfrm>
            <a:off x="1389587" y="742355"/>
            <a:ext cx="12053837" cy="1542455"/>
            <a:chOff x="0" y="0"/>
            <a:chExt cx="3174673" cy="406243"/>
          </a:xfrm>
        </p:grpSpPr>
        <p:sp>
          <p:nvSpPr>
            <p:cNvPr id="11" name="Freeform 11"/>
            <p:cNvSpPr/>
            <p:nvPr/>
          </p:nvSpPr>
          <p:spPr>
            <a:xfrm>
              <a:off x="0" y="0"/>
              <a:ext cx="3174673" cy="406243"/>
            </a:xfrm>
            <a:custGeom>
              <a:avLst/>
              <a:gdLst/>
              <a:ahLst/>
              <a:cxnLst/>
              <a:rect l="l" t="t" r="r" b="b"/>
              <a:pathLst>
                <a:path w="3174673" h="406243">
                  <a:moveTo>
                    <a:pt x="0" y="0"/>
                  </a:moveTo>
                  <a:lnTo>
                    <a:pt x="2971473" y="0"/>
                  </a:lnTo>
                  <a:lnTo>
                    <a:pt x="3174673" y="203122"/>
                  </a:lnTo>
                  <a:lnTo>
                    <a:pt x="2971473" y="406243"/>
                  </a:lnTo>
                  <a:lnTo>
                    <a:pt x="0" y="406243"/>
                  </a:lnTo>
                  <a:lnTo>
                    <a:pt x="203200" y="203122"/>
                  </a:lnTo>
                  <a:lnTo>
                    <a:pt x="0" y="0"/>
                  </a:lnTo>
                  <a:close/>
                </a:path>
              </a:pathLst>
            </a:custGeom>
            <a:solidFill>
              <a:srgbClr val="5C011E"/>
            </a:solidFill>
          </p:spPr>
          <p:txBody>
            <a:bodyPr/>
            <a:lstStyle/>
            <a:p>
              <a:endParaRPr lang="en-MY"/>
            </a:p>
          </p:txBody>
        </p:sp>
        <p:sp>
          <p:nvSpPr>
            <p:cNvPr id="12" name="TextBox 12"/>
            <p:cNvSpPr txBox="1"/>
            <p:nvPr/>
          </p:nvSpPr>
          <p:spPr>
            <a:xfrm>
              <a:off x="177800" y="-114300"/>
              <a:ext cx="2920673" cy="520543"/>
            </a:xfrm>
            <a:prstGeom prst="rect">
              <a:avLst/>
            </a:prstGeom>
          </p:spPr>
          <p:txBody>
            <a:bodyPr lIns="50800" tIns="50800" rIns="50800" bIns="50800" rtlCol="0" anchor="ctr"/>
            <a:lstStyle/>
            <a:p>
              <a:pPr algn="ctr">
                <a:lnSpc>
                  <a:spcPts val="3149"/>
                </a:lnSpc>
              </a:pPr>
              <a:endParaRPr/>
            </a:p>
          </p:txBody>
        </p:sp>
      </p:grpSp>
      <p:sp>
        <p:nvSpPr>
          <p:cNvPr id="13" name="TextBox 13"/>
          <p:cNvSpPr txBox="1"/>
          <p:nvPr/>
        </p:nvSpPr>
        <p:spPr>
          <a:xfrm>
            <a:off x="2764022" y="1145298"/>
            <a:ext cx="7803271" cy="139954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Phase 1: Initial Study</a:t>
            </a:r>
          </a:p>
          <a:p>
            <a:pPr algn="l">
              <a:lnSpc>
                <a:spcPts val="5599"/>
              </a:lnSpc>
            </a:pPr>
            <a:endParaRPr lang="en-US" sz="3999" b="1" spc="99">
              <a:solidFill>
                <a:srgbClr val="FFFFFF"/>
              </a:solidFill>
              <a:latin typeface="Hagrid Text Bold"/>
              <a:ea typeface="Hagrid Text Bold"/>
              <a:cs typeface="Hagrid Text Bold"/>
              <a:sym typeface="Hagrid Text Bold"/>
            </a:endParaRPr>
          </a:p>
        </p:txBody>
      </p:sp>
      <p:sp>
        <p:nvSpPr>
          <p:cNvPr id="14" name="Freeform 14"/>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Freeform 16"/>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7" name="Group 17"/>
          <p:cNvGrpSpPr/>
          <p:nvPr/>
        </p:nvGrpSpPr>
        <p:grpSpPr>
          <a:xfrm>
            <a:off x="2911102" y="3293681"/>
            <a:ext cx="11068483" cy="2397760"/>
            <a:chOff x="0" y="0"/>
            <a:chExt cx="2915156" cy="631509"/>
          </a:xfrm>
        </p:grpSpPr>
        <p:sp>
          <p:nvSpPr>
            <p:cNvPr id="18" name="Freeform 18"/>
            <p:cNvSpPr/>
            <p:nvPr/>
          </p:nvSpPr>
          <p:spPr>
            <a:xfrm>
              <a:off x="0" y="0"/>
              <a:ext cx="2915156" cy="631509"/>
            </a:xfrm>
            <a:custGeom>
              <a:avLst/>
              <a:gdLst/>
              <a:ahLst/>
              <a:cxnLst/>
              <a:rect l="l" t="t" r="r" b="b"/>
              <a:pathLst>
                <a:path w="2915156" h="631509">
                  <a:moveTo>
                    <a:pt x="2711956" y="0"/>
                  </a:moveTo>
                  <a:cubicBezTo>
                    <a:pt x="2824180" y="0"/>
                    <a:pt x="2915156" y="141368"/>
                    <a:pt x="2915156" y="315754"/>
                  </a:cubicBezTo>
                  <a:cubicBezTo>
                    <a:pt x="2915156" y="490141"/>
                    <a:pt x="2824180" y="631509"/>
                    <a:pt x="2711956" y="631509"/>
                  </a:cubicBezTo>
                  <a:lnTo>
                    <a:pt x="203200" y="631509"/>
                  </a:lnTo>
                  <a:cubicBezTo>
                    <a:pt x="90976" y="631509"/>
                    <a:pt x="0" y="490141"/>
                    <a:pt x="0" y="315754"/>
                  </a:cubicBezTo>
                  <a:cubicBezTo>
                    <a:pt x="0" y="141368"/>
                    <a:pt x="90976" y="0"/>
                    <a:pt x="203200" y="0"/>
                  </a:cubicBezTo>
                  <a:close/>
                </a:path>
              </a:pathLst>
            </a:custGeom>
            <a:solidFill>
              <a:srgbClr val="E6EEF0"/>
            </a:solidFill>
          </p:spPr>
          <p:txBody>
            <a:bodyPr/>
            <a:lstStyle/>
            <a:p>
              <a:endParaRPr lang="en-MY"/>
            </a:p>
          </p:txBody>
        </p:sp>
        <p:sp>
          <p:nvSpPr>
            <p:cNvPr id="19" name="TextBox 19"/>
            <p:cNvSpPr txBox="1"/>
            <p:nvPr/>
          </p:nvSpPr>
          <p:spPr>
            <a:xfrm>
              <a:off x="0" y="-57150"/>
              <a:ext cx="2915156" cy="688659"/>
            </a:xfrm>
            <a:prstGeom prst="rect">
              <a:avLst/>
            </a:prstGeom>
          </p:spPr>
          <p:txBody>
            <a:bodyPr lIns="50800" tIns="50800" rIns="50800" bIns="50800" rtlCol="0" anchor="ctr"/>
            <a:lstStyle/>
            <a:p>
              <a:pPr algn="ctr">
                <a:lnSpc>
                  <a:spcPts val="1959"/>
                </a:lnSpc>
              </a:pPr>
              <a:endParaRPr/>
            </a:p>
          </p:txBody>
        </p:sp>
      </p:grpSp>
      <p:sp>
        <p:nvSpPr>
          <p:cNvPr id="20" name="Freeform 20"/>
          <p:cNvSpPr/>
          <p:nvPr/>
        </p:nvSpPr>
        <p:spPr>
          <a:xfrm>
            <a:off x="11979981" y="5143753"/>
            <a:ext cx="1400175" cy="1095375"/>
          </a:xfrm>
          <a:custGeom>
            <a:avLst/>
            <a:gdLst/>
            <a:ahLst/>
            <a:cxnLst/>
            <a:rect l="l" t="t" r="r" b="b"/>
            <a:pathLst>
              <a:path w="1400175" h="1095375">
                <a:moveTo>
                  <a:pt x="0" y="0"/>
                </a:moveTo>
                <a:lnTo>
                  <a:pt x="1400175" y="0"/>
                </a:lnTo>
                <a:lnTo>
                  <a:pt x="1400175" y="1095375"/>
                </a:lnTo>
                <a:lnTo>
                  <a:pt x="0" y="1095375"/>
                </a:lnTo>
                <a:lnTo>
                  <a:pt x="0" y="0"/>
                </a:lnTo>
                <a:close/>
              </a:path>
            </a:pathLst>
          </a:custGeom>
          <a:blipFill>
            <a:blip r:embed="rId9"/>
            <a:stretch>
              <a:fillRect/>
            </a:stretch>
          </a:blipFill>
        </p:spPr>
        <p:txBody>
          <a:bodyPr/>
          <a:lstStyle/>
          <a:p>
            <a:endParaRPr lang="en-MY"/>
          </a:p>
        </p:txBody>
      </p:sp>
      <p:grpSp>
        <p:nvGrpSpPr>
          <p:cNvPr id="21" name="Group 21"/>
          <p:cNvGrpSpPr/>
          <p:nvPr/>
        </p:nvGrpSpPr>
        <p:grpSpPr>
          <a:xfrm>
            <a:off x="2911102" y="6429507"/>
            <a:ext cx="11068483" cy="2400973"/>
            <a:chOff x="0" y="0"/>
            <a:chExt cx="2915156" cy="632355"/>
          </a:xfrm>
        </p:grpSpPr>
        <p:sp>
          <p:nvSpPr>
            <p:cNvPr id="22" name="Freeform 22"/>
            <p:cNvSpPr/>
            <p:nvPr/>
          </p:nvSpPr>
          <p:spPr>
            <a:xfrm>
              <a:off x="0" y="0"/>
              <a:ext cx="2915156" cy="632355"/>
            </a:xfrm>
            <a:custGeom>
              <a:avLst/>
              <a:gdLst/>
              <a:ahLst/>
              <a:cxnLst/>
              <a:rect l="l" t="t" r="r" b="b"/>
              <a:pathLst>
                <a:path w="2915156" h="632355">
                  <a:moveTo>
                    <a:pt x="2711956" y="0"/>
                  </a:moveTo>
                  <a:cubicBezTo>
                    <a:pt x="2824180" y="0"/>
                    <a:pt x="2915156" y="141558"/>
                    <a:pt x="2915156" y="316178"/>
                  </a:cubicBezTo>
                  <a:cubicBezTo>
                    <a:pt x="2915156" y="490798"/>
                    <a:pt x="2824180" y="632355"/>
                    <a:pt x="2711956" y="632355"/>
                  </a:cubicBezTo>
                  <a:lnTo>
                    <a:pt x="203200" y="632355"/>
                  </a:lnTo>
                  <a:cubicBezTo>
                    <a:pt x="90976" y="632355"/>
                    <a:pt x="0" y="490798"/>
                    <a:pt x="0" y="316178"/>
                  </a:cubicBezTo>
                  <a:cubicBezTo>
                    <a:pt x="0" y="141558"/>
                    <a:pt x="90976" y="0"/>
                    <a:pt x="203200" y="0"/>
                  </a:cubicBezTo>
                  <a:close/>
                </a:path>
              </a:pathLst>
            </a:custGeom>
            <a:solidFill>
              <a:srgbClr val="E6EEF0"/>
            </a:solidFill>
          </p:spPr>
          <p:txBody>
            <a:bodyPr/>
            <a:lstStyle/>
            <a:p>
              <a:endParaRPr lang="en-MY"/>
            </a:p>
          </p:txBody>
        </p:sp>
        <p:sp>
          <p:nvSpPr>
            <p:cNvPr id="23" name="TextBox 23"/>
            <p:cNvSpPr txBox="1"/>
            <p:nvPr/>
          </p:nvSpPr>
          <p:spPr>
            <a:xfrm>
              <a:off x="0" y="-57150"/>
              <a:ext cx="2915156" cy="689505"/>
            </a:xfrm>
            <a:prstGeom prst="rect">
              <a:avLst/>
            </a:prstGeom>
          </p:spPr>
          <p:txBody>
            <a:bodyPr lIns="50800" tIns="50800" rIns="50800" bIns="50800" rtlCol="0" anchor="ctr"/>
            <a:lstStyle/>
            <a:p>
              <a:pPr algn="ctr">
                <a:lnSpc>
                  <a:spcPts val="1959"/>
                </a:lnSpc>
              </a:pPr>
              <a:endParaRPr/>
            </a:p>
          </p:txBody>
        </p:sp>
      </p:grpSp>
      <p:sp>
        <p:nvSpPr>
          <p:cNvPr id="24" name="TextBox 24"/>
          <p:cNvSpPr txBox="1"/>
          <p:nvPr/>
        </p:nvSpPr>
        <p:spPr>
          <a:xfrm>
            <a:off x="3613865" y="3526580"/>
            <a:ext cx="9475502" cy="1966014"/>
          </a:xfrm>
          <a:prstGeom prst="rect">
            <a:avLst/>
          </a:prstGeom>
        </p:spPr>
        <p:txBody>
          <a:bodyPr lIns="0" tIns="0" rIns="0" bIns="0" rtlCol="0" anchor="t">
            <a:spAutoFit/>
          </a:bodyPr>
          <a:lstStyle/>
          <a:p>
            <a:pPr algn="ctr">
              <a:lnSpc>
                <a:spcPts val="2577"/>
              </a:lnSpc>
              <a:spcBef>
                <a:spcPct val="0"/>
              </a:spcBef>
            </a:pPr>
            <a:r>
              <a:rPr lang="en-US" sz="1841" b="1">
                <a:solidFill>
                  <a:srgbClr val="A61C46"/>
                </a:solidFill>
                <a:latin typeface="Futura Bold"/>
                <a:ea typeface="Futura Bold"/>
                <a:cs typeface="Futura Bold"/>
                <a:sym typeface="Futura Bold"/>
              </a:rPr>
              <a:t>Background &amp; Problem Statement</a:t>
            </a:r>
          </a:p>
          <a:p>
            <a:pPr marL="397526" lvl="1" indent="-198763" algn="l">
              <a:lnSpc>
                <a:spcPts val="2577"/>
              </a:lnSpc>
              <a:buFont typeface="Arial"/>
              <a:buChar char="•"/>
            </a:pPr>
            <a:r>
              <a:rPr lang="en-US" sz="1841">
                <a:solidFill>
                  <a:srgbClr val="A61C46"/>
                </a:solidFill>
                <a:latin typeface="Futura"/>
                <a:ea typeface="Futura"/>
                <a:cs typeface="Futura"/>
                <a:sym typeface="Futura"/>
              </a:rPr>
              <a:t>Rise of online and cashless transactions increases complexity in fraud detection.</a:t>
            </a:r>
          </a:p>
          <a:p>
            <a:pPr marL="397526" lvl="1" indent="-198763" algn="l">
              <a:lnSpc>
                <a:spcPts val="2577"/>
              </a:lnSpc>
              <a:buFont typeface="Arial"/>
              <a:buChar char="•"/>
            </a:pPr>
            <a:r>
              <a:rPr lang="en-US" sz="1841">
                <a:solidFill>
                  <a:srgbClr val="A61C46"/>
                </a:solidFill>
                <a:latin typeface="Futura"/>
                <a:ea typeface="Futura"/>
                <a:cs typeface="Futura"/>
                <a:sym typeface="Futura"/>
              </a:rPr>
              <a:t>Traditional rule-based systems struggle with large-scale and imbalanced data.</a:t>
            </a:r>
          </a:p>
          <a:p>
            <a:pPr marL="397526" lvl="1" indent="-198763" algn="l">
              <a:lnSpc>
                <a:spcPts val="2577"/>
              </a:lnSpc>
              <a:buFont typeface="Arial"/>
              <a:buChar char="•"/>
            </a:pPr>
            <a:r>
              <a:rPr lang="en-US" sz="1841">
                <a:solidFill>
                  <a:srgbClr val="A61C46"/>
                </a:solidFill>
                <a:latin typeface="Futura"/>
                <a:ea typeface="Futura"/>
                <a:cs typeface="Futura"/>
                <a:sym typeface="Futura"/>
              </a:rPr>
              <a:t>Fraudulent transactions are rare, making them harder to detect accurately.</a:t>
            </a:r>
          </a:p>
          <a:p>
            <a:pPr marL="397526" lvl="1" indent="-198763" algn="l">
              <a:lnSpc>
                <a:spcPts val="2577"/>
              </a:lnSpc>
              <a:buFont typeface="Arial"/>
              <a:buChar char="•"/>
            </a:pPr>
            <a:r>
              <a:rPr lang="en-US" sz="1841">
                <a:solidFill>
                  <a:srgbClr val="A61C46"/>
                </a:solidFill>
                <a:latin typeface="Futura"/>
                <a:ea typeface="Futura"/>
                <a:cs typeface="Futura"/>
                <a:sym typeface="Futura"/>
              </a:rPr>
              <a:t>Need for real-time, adaptive models due to evolving fraud techniques.                  (Nama &amp; Obaid, 2024)</a:t>
            </a:r>
          </a:p>
        </p:txBody>
      </p:sp>
      <p:sp>
        <p:nvSpPr>
          <p:cNvPr id="25" name="TextBox 25"/>
          <p:cNvSpPr txBox="1"/>
          <p:nvPr/>
        </p:nvSpPr>
        <p:spPr>
          <a:xfrm>
            <a:off x="3710565" y="6596032"/>
            <a:ext cx="9469556" cy="1982297"/>
          </a:xfrm>
          <a:prstGeom prst="rect">
            <a:avLst/>
          </a:prstGeom>
        </p:spPr>
        <p:txBody>
          <a:bodyPr lIns="0" tIns="0" rIns="0" bIns="0" rtlCol="0" anchor="t">
            <a:spAutoFit/>
          </a:bodyPr>
          <a:lstStyle/>
          <a:p>
            <a:pPr algn="ctr">
              <a:lnSpc>
                <a:spcPts val="3089"/>
              </a:lnSpc>
              <a:spcBef>
                <a:spcPct val="0"/>
              </a:spcBef>
            </a:pPr>
            <a:r>
              <a:rPr lang="en-US" sz="2206" b="1">
                <a:solidFill>
                  <a:srgbClr val="A61C46"/>
                </a:solidFill>
                <a:latin typeface="Futura Bold"/>
                <a:ea typeface="Futura Bold"/>
                <a:cs typeface="Futura Bold"/>
                <a:sym typeface="Futura Bold"/>
              </a:rPr>
              <a:t>Deep Learning in Fraud Detection</a:t>
            </a:r>
          </a:p>
          <a:p>
            <a:pPr marL="476447" lvl="1" indent="-238223" algn="l">
              <a:lnSpc>
                <a:spcPts val="3089"/>
              </a:lnSpc>
              <a:buFont typeface="Arial"/>
              <a:buChar char="•"/>
            </a:pPr>
            <a:r>
              <a:rPr lang="en-US" sz="2206">
                <a:solidFill>
                  <a:srgbClr val="A61C46"/>
                </a:solidFill>
                <a:latin typeface="Futura"/>
                <a:ea typeface="Futura"/>
                <a:cs typeface="Futura"/>
                <a:sym typeface="Futura"/>
              </a:rPr>
              <a:t>RNN and LSTM are effective in capturing transaction patterns.</a:t>
            </a:r>
          </a:p>
          <a:p>
            <a:pPr marL="476447" lvl="1" indent="-238223" algn="l">
              <a:lnSpc>
                <a:spcPts val="3089"/>
              </a:lnSpc>
              <a:buFont typeface="Arial"/>
              <a:buChar char="•"/>
            </a:pPr>
            <a:r>
              <a:rPr lang="en-US" sz="2206">
                <a:solidFill>
                  <a:srgbClr val="A61C46"/>
                </a:solidFill>
                <a:latin typeface="Futura"/>
                <a:ea typeface="Futura"/>
                <a:cs typeface="Futura"/>
                <a:sym typeface="Futura"/>
              </a:rPr>
              <a:t>Real-world deployment faces issues with imbalanced &amp; growing datasets.</a:t>
            </a:r>
          </a:p>
          <a:p>
            <a:pPr marL="476447" lvl="1" indent="-238223" algn="l">
              <a:lnSpc>
                <a:spcPts val="3089"/>
              </a:lnSpc>
              <a:buFont typeface="Arial"/>
              <a:buChar char="•"/>
            </a:pPr>
            <a:r>
              <a:rPr lang="en-US" sz="2206">
                <a:solidFill>
                  <a:srgbClr val="A61C46"/>
                </a:solidFill>
                <a:latin typeface="Futura"/>
                <a:ea typeface="Futura"/>
                <a:cs typeface="Futura"/>
                <a:sym typeface="Futura"/>
              </a:rPr>
              <a:t>Bayesian optimization helps improve model accuracy and efficiency.(Branco et al., 2020; Lin et al., 2021; El Kafhali et al., 2024)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9" name="Group 9"/>
          <p:cNvGrpSpPr/>
          <p:nvPr/>
        </p:nvGrpSpPr>
        <p:grpSpPr>
          <a:xfrm>
            <a:off x="1389587" y="742355"/>
            <a:ext cx="12053837" cy="1542455"/>
            <a:chOff x="0" y="0"/>
            <a:chExt cx="3174673" cy="406243"/>
          </a:xfrm>
        </p:grpSpPr>
        <p:sp>
          <p:nvSpPr>
            <p:cNvPr id="10" name="Freeform 10"/>
            <p:cNvSpPr/>
            <p:nvPr/>
          </p:nvSpPr>
          <p:spPr>
            <a:xfrm>
              <a:off x="0" y="0"/>
              <a:ext cx="3174673" cy="406243"/>
            </a:xfrm>
            <a:custGeom>
              <a:avLst/>
              <a:gdLst/>
              <a:ahLst/>
              <a:cxnLst/>
              <a:rect l="l" t="t" r="r" b="b"/>
              <a:pathLst>
                <a:path w="3174673" h="406243">
                  <a:moveTo>
                    <a:pt x="0" y="0"/>
                  </a:moveTo>
                  <a:lnTo>
                    <a:pt x="2971473" y="0"/>
                  </a:lnTo>
                  <a:lnTo>
                    <a:pt x="3174673" y="203122"/>
                  </a:lnTo>
                  <a:lnTo>
                    <a:pt x="2971473" y="406243"/>
                  </a:lnTo>
                  <a:lnTo>
                    <a:pt x="0" y="406243"/>
                  </a:lnTo>
                  <a:lnTo>
                    <a:pt x="203200" y="203122"/>
                  </a:lnTo>
                  <a:lnTo>
                    <a:pt x="0" y="0"/>
                  </a:lnTo>
                  <a:close/>
                </a:path>
              </a:pathLst>
            </a:custGeom>
            <a:solidFill>
              <a:srgbClr val="5C011E"/>
            </a:solidFill>
          </p:spPr>
          <p:txBody>
            <a:bodyPr/>
            <a:lstStyle/>
            <a:p>
              <a:endParaRPr lang="en-MY"/>
            </a:p>
          </p:txBody>
        </p:sp>
        <p:sp>
          <p:nvSpPr>
            <p:cNvPr id="11" name="TextBox 11"/>
            <p:cNvSpPr txBox="1"/>
            <p:nvPr/>
          </p:nvSpPr>
          <p:spPr>
            <a:xfrm>
              <a:off x="177800" y="-114300"/>
              <a:ext cx="2920673" cy="520543"/>
            </a:xfrm>
            <a:prstGeom prst="rect">
              <a:avLst/>
            </a:prstGeom>
          </p:spPr>
          <p:txBody>
            <a:bodyPr lIns="50800" tIns="50800" rIns="50800" bIns="50800" rtlCol="0" anchor="ctr"/>
            <a:lstStyle/>
            <a:p>
              <a:pPr algn="ctr">
                <a:lnSpc>
                  <a:spcPts val="3149"/>
                </a:lnSpc>
              </a:pPr>
              <a:endParaRPr/>
            </a:p>
          </p:txBody>
        </p:sp>
      </p:grpSp>
      <p:sp>
        <p:nvSpPr>
          <p:cNvPr id="12" name="TextBox 12"/>
          <p:cNvSpPr txBox="1"/>
          <p:nvPr/>
        </p:nvSpPr>
        <p:spPr>
          <a:xfrm>
            <a:off x="2764022" y="1145298"/>
            <a:ext cx="9205124"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 Phase 2: Data Preparation</a:t>
            </a:r>
          </a:p>
        </p:txBody>
      </p:sp>
      <p:sp>
        <p:nvSpPr>
          <p:cNvPr id="13" name="Freeform 13"/>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6" name="Group 16"/>
          <p:cNvGrpSpPr>
            <a:grpSpLocks noChangeAspect="1"/>
          </p:cNvGrpSpPr>
          <p:nvPr/>
        </p:nvGrpSpPr>
        <p:grpSpPr>
          <a:xfrm>
            <a:off x="388191" y="2639768"/>
            <a:ext cx="4326531" cy="6467570"/>
            <a:chOff x="0" y="0"/>
            <a:chExt cx="4326534" cy="6467564"/>
          </a:xfrm>
        </p:grpSpPr>
        <p:sp>
          <p:nvSpPr>
            <p:cNvPr id="17" name="Freeform 17"/>
            <p:cNvSpPr/>
            <p:nvPr/>
          </p:nvSpPr>
          <p:spPr>
            <a:xfrm>
              <a:off x="0" y="0"/>
              <a:ext cx="4326509" cy="6467602"/>
            </a:xfrm>
            <a:custGeom>
              <a:avLst/>
              <a:gdLst/>
              <a:ahLst/>
              <a:cxnLst/>
              <a:rect l="l" t="t" r="r" b="b"/>
              <a:pathLst>
                <a:path w="4326509" h="6467602">
                  <a:moveTo>
                    <a:pt x="0" y="0"/>
                  </a:moveTo>
                  <a:lnTo>
                    <a:pt x="0" y="6467602"/>
                  </a:lnTo>
                  <a:lnTo>
                    <a:pt x="4326509" y="6467602"/>
                  </a:lnTo>
                  <a:lnTo>
                    <a:pt x="4326509" y="0"/>
                  </a:lnTo>
                  <a:close/>
                </a:path>
              </a:pathLst>
            </a:custGeom>
            <a:solidFill>
              <a:srgbClr val="FFFFFF"/>
            </a:solidFill>
          </p:spPr>
          <p:txBody>
            <a:bodyPr/>
            <a:lstStyle/>
            <a:p>
              <a:endParaRPr lang="en-MY"/>
            </a:p>
          </p:txBody>
        </p:sp>
      </p:grpSp>
      <p:grpSp>
        <p:nvGrpSpPr>
          <p:cNvPr id="18" name="Group 18"/>
          <p:cNvGrpSpPr/>
          <p:nvPr/>
        </p:nvGrpSpPr>
        <p:grpSpPr>
          <a:xfrm>
            <a:off x="620036" y="3029617"/>
            <a:ext cx="5161825" cy="516182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EEF0"/>
            </a:solidFill>
          </p:spPr>
          <p:txBody>
            <a:bodyPr/>
            <a:lstStyle/>
            <a:p>
              <a:endParaRPr lang="en-MY"/>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1959"/>
                </a:lnSpc>
              </a:pPr>
              <a:endParaRPr/>
            </a:p>
          </p:txBody>
        </p:sp>
      </p:grpSp>
      <p:grpSp>
        <p:nvGrpSpPr>
          <p:cNvPr id="21" name="Group 21"/>
          <p:cNvGrpSpPr/>
          <p:nvPr/>
        </p:nvGrpSpPr>
        <p:grpSpPr>
          <a:xfrm>
            <a:off x="6226380" y="4330630"/>
            <a:ext cx="11273003" cy="2751854"/>
            <a:chOff x="0" y="0"/>
            <a:chExt cx="1189723" cy="290424"/>
          </a:xfrm>
        </p:grpSpPr>
        <p:sp>
          <p:nvSpPr>
            <p:cNvPr id="22" name="Freeform 22"/>
            <p:cNvSpPr/>
            <p:nvPr/>
          </p:nvSpPr>
          <p:spPr>
            <a:xfrm>
              <a:off x="0" y="0"/>
              <a:ext cx="1189723" cy="290424"/>
            </a:xfrm>
            <a:custGeom>
              <a:avLst/>
              <a:gdLst/>
              <a:ahLst/>
              <a:cxnLst/>
              <a:rect l="l" t="t" r="r" b="b"/>
              <a:pathLst>
                <a:path w="1189723" h="290424">
                  <a:moveTo>
                    <a:pt x="986523" y="0"/>
                  </a:moveTo>
                  <a:cubicBezTo>
                    <a:pt x="1098748" y="0"/>
                    <a:pt x="1189723" y="65014"/>
                    <a:pt x="1189723" y="145212"/>
                  </a:cubicBezTo>
                  <a:cubicBezTo>
                    <a:pt x="1189723" y="225410"/>
                    <a:pt x="1098748" y="290424"/>
                    <a:pt x="986523" y="290424"/>
                  </a:cubicBezTo>
                  <a:lnTo>
                    <a:pt x="203200" y="290424"/>
                  </a:lnTo>
                  <a:cubicBezTo>
                    <a:pt x="90976" y="290424"/>
                    <a:pt x="0" y="225410"/>
                    <a:pt x="0" y="145212"/>
                  </a:cubicBezTo>
                  <a:cubicBezTo>
                    <a:pt x="0" y="65014"/>
                    <a:pt x="90976" y="0"/>
                    <a:pt x="203200" y="0"/>
                  </a:cubicBezTo>
                  <a:close/>
                </a:path>
              </a:pathLst>
            </a:custGeom>
            <a:solidFill>
              <a:srgbClr val="E6EEF0"/>
            </a:solidFill>
          </p:spPr>
          <p:txBody>
            <a:bodyPr/>
            <a:lstStyle/>
            <a:p>
              <a:endParaRPr lang="en-MY"/>
            </a:p>
          </p:txBody>
        </p:sp>
        <p:sp>
          <p:nvSpPr>
            <p:cNvPr id="23" name="TextBox 23"/>
            <p:cNvSpPr txBox="1"/>
            <p:nvPr/>
          </p:nvSpPr>
          <p:spPr>
            <a:xfrm>
              <a:off x="0" y="-57150"/>
              <a:ext cx="1189723" cy="347574"/>
            </a:xfrm>
            <a:prstGeom prst="rect">
              <a:avLst/>
            </a:prstGeom>
          </p:spPr>
          <p:txBody>
            <a:bodyPr lIns="50800" tIns="50800" rIns="50800" bIns="50800" rtlCol="0" anchor="ctr"/>
            <a:lstStyle/>
            <a:p>
              <a:pPr algn="ctr">
                <a:lnSpc>
                  <a:spcPts val="1959"/>
                </a:lnSpc>
              </a:pPr>
              <a:endParaRPr/>
            </a:p>
          </p:txBody>
        </p:sp>
      </p:grpSp>
      <p:sp>
        <p:nvSpPr>
          <p:cNvPr id="24" name="Freeform 24"/>
          <p:cNvSpPr/>
          <p:nvPr/>
        </p:nvSpPr>
        <p:spPr>
          <a:xfrm>
            <a:off x="15155285" y="6534797"/>
            <a:ext cx="1400175" cy="1095375"/>
          </a:xfrm>
          <a:custGeom>
            <a:avLst/>
            <a:gdLst/>
            <a:ahLst/>
            <a:cxnLst/>
            <a:rect l="l" t="t" r="r" b="b"/>
            <a:pathLst>
              <a:path w="1400175" h="1095375">
                <a:moveTo>
                  <a:pt x="0" y="0"/>
                </a:moveTo>
                <a:lnTo>
                  <a:pt x="1400175" y="0"/>
                </a:lnTo>
                <a:lnTo>
                  <a:pt x="1400175" y="1095375"/>
                </a:lnTo>
                <a:lnTo>
                  <a:pt x="0" y="1095375"/>
                </a:lnTo>
                <a:lnTo>
                  <a:pt x="0" y="0"/>
                </a:lnTo>
                <a:close/>
              </a:path>
            </a:pathLst>
          </a:custGeom>
          <a:blipFill>
            <a:blip r:embed="rId9"/>
            <a:stretch>
              <a:fillRect/>
            </a:stretch>
          </a:blipFill>
        </p:spPr>
        <p:txBody>
          <a:bodyPr/>
          <a:lstStyle/>
          <a:p>
            <a:endParaRPr lang="en-MY"/>
          </a:p>
        </p:txBody>
      </p:sp>
      <p:sp>
        <p:nvSpPr>
          <p:cNvPr id="25" name="TextBox 25"/>
          <p:cNvSpPr txBox="1"/>
          <p:nvPr/>
        </p:nvSpPr>
        <p:spPr>
          <a:xfrm>
            <a:off x="8127635" y="2303221"/>
            <a:ext cx="7263051" cy="971409"/>
          </a:xfrm>
          <a:prstGeom prst="rect">
            <a:avLst/>
          </a:prstGeom>
        </p:spPr>
        <p:txBody>
          <a:bodyPr lIns="0" tIns="0" rIns="0" bIns="0" rtlCol="0" anchor="t">
            <a:spAutoFit/>
          </a:bodyPr>
          <a:lstStyle/>
          <a:p>
            <a:pPr algn="l">
              <a:lnSpc>
                <a:spcPts val="3450"/>
              </a:lnSpc>
            </a:pPr>
            <a:r>
              <a:rPr lang="en-US" sz="3499" b="1">
                <a:solidFill>
                  <a:srgbClr val="FFFFFF"/>
                </a:solidFill>
                <a:latin typeface="Futura Bold"/>
                <a:ea typeface="Futura Bold"/>
                <a:cs typeface="Futura Bold"/>
                <a:sym typeface="Futura Bold"/>
              </a:rPr>
              <a:t>This research framework includes the following steps:</a:t>
            </a:r>
          </a:p>
        </p:txBody>
      </p:sp>
      <p:sp>
        <p:nvSpPr>
          <p:cNvPr id="26" name="TextBox 26"/>
          <p:cNvSpPr txBox="1"/>
          <p:nvPr/>
        </p:nvSpPr>
        <p:spPr>
          <a:xfrm>
            <a:off x="723896" y="4748474"/>
            <a:ext cx="4789964" cy="1820915"/>
          </a:xfrm>
          <a:prstGeom prst="rect">
            <a:avLst/>
          </a:prstGeom>
        </p:spPr>
        <p:txBody>
          <a:bodyPr lIns="0" tIns="0" rIns="0" bIns="0" rtlCol="0" anchor="t">
            <a:spAutoFit/>
          </a:bodyPr>
          <a:lstStyle/>
          <a:p>
            <a:pPr marL="552794" lvl="1" indent="-276397" algn="l">
              <a:lnSpc>
                <a:spcPts val="3584"/>
              </a:lnSpc>
              <a:buFont typeface="Arial"/>
              <a:buChar char="•"/>
            </a:pPr>
            <a:r>
              <a:rPr lang="en-US" sz="2560">
                <a:solidFill>
                  <a:srgbClr val="A61C46"/>
                </a:solidFill>
                <a:latin typeface="Futura"/>
                <a:ea typeface="Futura"/>
                <a:cs typeface="Futura"/>
                <a:sym typeface="Futura"/>
              </a:rPr>
              <a:t>Total Transactions: 1,472,952</a:t>
            </a:r>
          </a:p>
          <a:p>
            <a:pPr marL="552794" lvl="1" indent="-276397" algn="l">
              <a:lnSpc>
                <a:spcPts val="3584"/>
              </a:lnSpc>
              <a:buFont typeface="Arial"/>
              <a:buChar char="•"/>
            </a:pPr>
            <a:r>
              <a:rPr lang="en-US" sz="2560">
                <a:solidFill>
                  <a:srgbClr val="A61C46"/>
                </a:solidFill>
                <a:latin typeface="Futura"/>
                <a:ea typeface="Futura"/>
                <a:cs typeface="Futura"/>
                <a:sym typeface="Futura"/>
              </a:rPr>
              <a:t>Features: 16</a:t>
            </a:r>
          </a:p>
          <a:p>
            <a:pPr marL="552794" lvl="1" indent="-276397" algn="l">
              <a:lnSpc>
                <a:spcPts val="3584"/>
              </a:lnSpc>
              <a:buFont typeface="Arial"/>
              <a:buChar char="•"/>
            </a:pPr>
            <a:r>
              <a:rPr lang="en-US" sz="2560">
                <a:solidFill>
                  <a:srgbClr val="A61C46"/>
                </a:solidFill>
                <a:latin typeface="Futura"/>
                <a:ea typeface="Futura"/>
                <a:cs typeface="Futura"/>
                <a:sym typeface="Futura"/>
              </a:rPr>
              <a:t> Non-Fraudulent: ~95%</a:t>
            </a:r>
          </a:p>
          <a:p>
            <a:pPr marL="552794" lvl="1" indent="-276397" algn="l">
              <a:lnSpc>
                <a:spcPts val="3584"/>
              </a:lnSpc>
              <a:buFont typeface="Arial"/>
              <a:buChar char="•"/>
            </a:pPr>
            <a:r>
              <a:rPr lang="en-US" sz="2560">
                <a:solidFill>
                  <a:srgbClr val="A61C46"/>
                </a:solidFill>
                <a:latin typeface="Futura"/>
                <a:ea typeface="Futura"/>
                <a:cs typeface="Futura"/>
                <a:sym typeface="Futura"/>
              </a:rPr>
              <a:t> Fraudulent: ~5%</a:t>
            </a:r>
          </a:p>
        </p:txBody>
      </p:sp>
      <p:sp>
        <p:nvSpPr>
          <p:cNvPr id="27" name="TextBox 27"/>
          <p:cNvSpPr txBox="1"/>
          <p:nvPr/>
        </p:nvSpPr>
        <p:spPr>
          <a:xfrm>
            <a:off x="1421272" y="3842852"/>
            <a:ext cx="3559353" cy="538265"/>
          </a:xfrm>
          <a:prstGeom prst="rect">
            <a:avLst/>
          </a:prstGeom>
        </p:spPr>
        <p:txBody>
          <a:bodyPr lIns="0" tIns="0" rIns="0" bIns="0" rtlCol="0" anchor="t">
            <a:spAutoFit/>
          </a:bodyPr>
          <a:lstStyle/>
          <a:p>
            <a:pPr algn="ctr">
              <a:lnSpc>
                <a:spcPts val="3931"/>
              </a:lnSpc>
              <a:spcBef>
                <a:spcPct val="0"/>
              </a:spcBef>
            </a:pPr>
            <a:r>
              <a:rPr lang="en-US" sz="2808" b="1">
                <a:solidFill>
                  <a:srgbClr val="A61C46"/>
                </a:solidFill>
                <a:latin typeface="Futura Bold"/>
                <a:ea typeface="Futura Bold"/>
                <a:cs typeface="Futura Bold"/>
                <a:sym typeface="Futura Bold"/>
              </a:rPr>
              <a:t>Dataset Summary</a:t>
            </a:r>
          </a:p>
        </p:txBody>
      </p:sp>
      <p:sp>
        <p:nvSpPr>
          <p:cNvPr id="28" name="TextBox 28"/>
          <p:cNvSpPr txBox="1"/>
          <p:nvPr/>
        </p:nvSpPr>
        <p:spPr>
          <a:xfrm>
            <a:off x="7126753" y="4667525"/>
            <a:ext cx="9304899" cy="2014327"/>
          </a:xfrm>
          <a:prstGeom prst="rect">
            <a:avLst/>
          </a:prstGeom>
        </p:spPr>
        <p:txBody>
          <a:bodyPr lIns="0" tIns="0" rIns="0" bIns="0" rtlCol="0" anchor="t">
            <a:spAutoFit/>
          </a:bodyPr>
          <a:lstStyle/>
          <a:p>
            <a:pPr algn="ctr">
              <a:lnSpc>
                <a:spcPts val="3121"/>
              </a:lnSpc>
              <a:spcBef>
                <a:spcPct val="0"/>
              </a:spcBef>
            </a:pPr>
            <a:r>
              <a:rPr lang="en-US" sz="2229" b="1">
                <a:solidFill>
                  <a:srgbClr val="A61C46"/>
                </a:solidFill>
                <a:latin typeface="Futura Bold"/>
                <a:ea typeface="Futura Bold"/>
                <a:cs typeface="Futura Bold"/>
                <a:sym typeface="Futura Bold"/>
              </a:rPr>
              <a:t>Data Preparation Steps:</a:t>
            </a:r>
          </a:p>
          <a:p>
            <a:pPr algn="ctr">
              <a:lnSpc>
                <a:spcPts val="3121"/>
              </a:lnSpc>
              <a:spcBef>
                <a:spcPct val="0"/>
              </a:spcBef>
            </a:pPr>
            <a:r>
              <a:rPr lang="en-US" sz="2229">
                <a:solidFill>
                  <a:srgbClr val="A61C46"/>
                </a:solidFill>
                <a:latin typeface="Futura"/>
                <a:ea typeface="Futura"/>
                <a:cs typeface="Futura"/>
                <a:sym typeface="Futura"/>
              </a:rPr>
              <a:t>Removed missing values, duplicate rows, and inconsistencies</a:t>
            </a:r>
          </a:p>
          <a:p>
            <a:pPr algn="ctr">
              <a:lnSpc>
                <a:spcPts val="3121"/>
              </a:lnSpc>
              <a:spcBef>
                <a:spcPct val="0"/>
              </a:spcBef>
            </a:pPr>
            <a:r>
              <a:rPr lang="en-US" sz="2229">
                <a:solidFill>
                  <a:srgbClr val="A61C46"/>
                </a:solidFill>
                <a:latin typeface="Futura"/>
                <a:ea typeface="Futura"/>
                <a:cs typeface="Futura"/>
                <a:sym typeface="Futura"/>
              </a:rPr>
              <a:t>Irrelevant data excluded to improve model accuracy</a:t>
            </a:r>
          </a:p>
          <a:p>
            <a:pPr algn="ctr">
              <a:lnSpc>
                <a:spcPts val="3121"/>
              </a:lnSpc>
              <a:spcBef>
                <a:spcPct val="0"/>
              </a:spcBef>
            </a:pPr>
            <a:r>
              <a:rPr lang="en-US" sz="2229">
                <a:solidFill>
                  <a:srgbClr val="A61C46"/>
                </a:solidFill>
                <a:latin typeface="Futura"/>
                <a:ea typeface="Futura"/>
                <a:cs typeface="Futura"/>
                <a:sym typeface="Futura"/>
              </a:rPr>
              <a:t>Text Preprocessing: Converted to lowercase, removed irrelevant terms</a:t>
            </a:r>
          </a:p>
          <a:p>
            <a:pPr algn="ctr">
              <a:lnSpc>
                <a:spcPts val="3121"/>
              </a:lnSpc>
              <a:spcBef>
                <a:spcPct val="0"/>
              </a:spcBef>
            </a:pPr>
            <a:r>
              <a:rPr lang="en-US" sz="2229">
                <a:solidFill>
                  <a:srgbClr val="A61C46"/>
                </a:solidFill>
                <a:latin typeface="Futura"/>
                <a:ea typeface="Futura"/>
                <a:cs typeface="Futura"/>
                <a:sym typeface="Futura"/>
              </a:rPr>
              <a:t>Date Formatting: Standardized transaction timestamps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8127635" y="2303221"/>
            <a:ext cx="7263051" cy="971409"/>
          </a:xfrm>
          <a:prstGeom prst="rect">
            <a:avLst/>
          </a:prstGeom>
        </p:spPr>
        <p:txBody>
          <a:bodyPr lIns="0" tIns="0" rIns="0" bIns="0" rtlCol="0" anchor="t">
            <a:spAutoFit/>
          </a:bodyPr>
          <a:lstStyle/>
          <a:p>
            <a:pPr algn="l">
              <a:lnSpc>
                <a:spcPts val="3450"/>
              </a:lnSpc>
            </a:pPr>
            <a:r>
              <a:rPr lang="en-US" sz="3499" b="1">
                <a:solidFill>
                  <a:srgbClr val="FFFFFF"/>
                </a:solidFill>
                <a:latin typeface="Futura Bold"/>
                <a:ea typeface="Futura Bold"/>
                <a:cs typeface="Futura Bold"/>
                <a:sym typeface="Futura Bold"/>
              </a:rPr>
              <a:t>This research framework includes the following steps:</a:t>
            </a:r>
          </a:p>
        </p:txBody>
      </p:sp>
      <p:sp>
        <p:nvSpPr>
          <p:cNvPr id="9" name="TextBox 9"/>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10" name="Group 10"/>
          <p:cNvGrpSpPr/>
          <p:nvPr/>
        </p:nvGrpSpPr>
        <p:grpSpPr>
          <a:xfrm>
            <a:off x="1389587" y="742355"/>
            <a:ext cx="12053837" cy="1542455"/>
            <a:chOff x="0" y="0"/>
            <a:chExt cx="3174673" cy="406243"/>
          </a:xfrm>
        </p:grpSpPr>
        <p:sp>
          <p:nvSpPr>
            <p:cNvPr id="11" name="Freeform 11"/>
            <p:cNvSpPr/>
            <p:nvPr/>
          </p:nvSpPr>
          <p:spPr>
            <a:xfrm>
              <a:off x="0" y="0"/>
              <a:ext cx="3174673" cy="406243"/>
            </a:xfrm>
            <a:custGeom>
              <a:avLst/>
              <a:gdLst/>
              <a:ahLst/>
              <a:cxnLst/>
              <a:rect l="l" t="t" r="r" b="b"/>
              <a:pathLst>
                <a:path w="3174673" h="406243">
                  <a:moveTo>
                    <a:pt x="0" y="0"/>
                  </a:moveTo>
                  <a:lnTo>
                    <a:pt x="2971473" y="0"/>
                  </a:lnTo>
                  <a:lnTo>
                    <a:pt x="3174673" y="203122"/>
                  </a:lnTo>
                  <a:lnTo>
                    <a:pt x="2971473" y="406243"/>
                  </a:lnTo>
                  <a:lnTo>
                    <a:pt x="0" y="406243"/>
                  </a:lnTo>
                  <a:lnTo>
                    <a:pt x="203200" y="203122"/>
                  </a:lnTo>
                  <a:lnTo>
                    <a:pt x="0" y="0"/>
                  </a:lnTo>
                  <a:close/>
                </a:path>
              </a:pathLst>
            </a:custGeom>
            <a:solidFill>
              <a:srgbClr val="5C011E"/>
            </a:solidFill>
          </p:spPr>
          <p:txBody>
            <a:bodyPr/>
            <a:lstStyle/>
            <a:p>
              <a:endParaRPr lang="en-MY"/>
            </a:p>
          </p:txBody>
        </p:sp>
        <p:sp>
          <p:nvSpPr>
            <p:cNvPr id="12" name="TextBox 12"/>
            <p:cNvSpPr txBox="1"/>
            <p:nvPr/>
          </p:nvSpPr>
          <p:spPr>
            <a:xfrm>
              <a:off x="177800" y="-114300"/>
              <a:ext cx="2920673" cy="520543"/>
            </a:xfrm>
            <a:prstGeom prst="rect">
              <a:avLst/>
            </a:prstGeom>
          </p:spPr>
          <p:txBody>
            <a:bodyPr lIns="50800" tIns="50800" rIns="50800" bIns="50800" rtlCol="0" anchor="ctr"/>
            <a:lstStyle/>
            <a:p>
              <a:pPr algn="ctr">
                <a:lnSpc>
                  <a:spcPts val="3149"/>
                </a:lnSpc>
              </a:pPr>
              <a:endParaRPr/>
            </a:p>
          </p:txBody>
        </p:sp>
      </p:grpSp>
      <p:sp>
        <p:nvSpPr>
          <p:cNvPr id="13" name="TextBox 13"/>
          <p:cNvSpPr txBox="1"/>
          <p:nvPr/>
        </p:nvSpPr>
        <p:spPr>
          <a:xfrm>
            <a:off x="2764022" y="1145298"/>
            <a:ext cx="9205124"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Phase 3: Feature Extraction</a:t>
            </a:r>
          </a:p>
        </p:txBody>
      </p:sp>
      <p:sp>
        <p:nvSpPr>
          <p:cNvPr id="14" name="Freeform 14"/>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Freeform 16"/>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7" name="Group 17"/>
          <p:cNvGrpSpPr>
            <a:grpSpLocks noChangeAspect="1"/>
          </p:cNvGrpSpPr>
          <p:nvPr/>
        </p:nvGrpSpPr>
        <p:grpSpPr>
          <a:xfrm>
            <a:off x="388191" y="2639768"/>
            <a:ext cx="4326531" cy="6467570"/>
            <a:chOff x="0" y="0"/>
            <a:chExt cx="4326534" cy="6467564"/>
          </a:xfrm>
        </p:grpSpPr>
        <p:sp>
          <p:nvSpPr>
            <p:cNvPr id="18" name="Freeform 18"/>
            <p:cNvSpPr/>
            <p:nvPr/>
          </p:nvSpPr>
          <p:spPr>
            <a:xfrm>
              <a:off x="0" y="0"/>
              <a:ext cx="4326509" cy="6467602"/>
            </a:xfrm>
            <a:custGeom>
              <a:avLst/>
              <a:gdLst/>
              <a:ahLst/>
              <a:cxnLst/>
              <a:rect l="l" t="t" r="r" b="b"/>
              <a:pathLst>
                <a:path w="4326509" h="6467602">
                  <a:moveTo>
                    <a:pt x="0" y="0"/>
                  </a:moveTo>
                  <a:lnTo>
                    <a:pt x="0" y="6467602"/>
                  </a:lnTo>
                  <a:lnTo>
                    <a:pt x="4326509" y="6467602"/>
                  </a:lnTo>
                  <a:lnTo>
                    <a:pt x="4326509" y="0"/>
                  </a:lnTo>
                  <a:close/>
                </a:path>
              </a:pathLst>
            </a:custGeom>
            <a:solidFill>
              <a:srgbClr val="FFFFFF"/>
            </a:solidFill>
          </p:spPr>
          <p:txBody>
            <a:bodyPr/>
            <a:lstStyle/>
            <a:p>
              <a:endParaRPr lang="en-MY"/>
            </a:p>
          </p:txBody>
        </p:sp>
      </p:grpSp>
      <p:sp>
        <p:nvSpPr>
          <p:cNvPr id="19" name="TextBox 19"/>
          <p:cNvSpPr txBox="1"/>
          <p:nvPr/>
        </p:nvSpPr>
        <p:spPr>
          <a:xfrm>
            <a:off x="1421272" y="3842852"/>
            <a:ext cx="3559353" cy="538265"/>
          </a:xfrm>
          <a:prstGeom prst="rect">
            <a:avLst/>
          </a:prstGeom>
        </p:spPr>
        <p:txBody>
          <a:bodyPr lIns="0" tIns="0" rIns="0" bIns="0" rtlCol="0" anchor="t">
            <a:spAutoFit/>
          </a:bodyPr>
          <a:lstStyle/>
          <a:p>
            <a:pPr algn="ctr">
              <a:lnSpc>
                <a:spcPts val="3931"/>
              </a:lnSpc>
              <a:spcBef>
                <a:spcPct val="0"/>
              </a:spcBef>
            </a:pPr>
            <a:r>
              <a:rPr lang="en-US" sz="2808" b="1">
                <a:solidFill>
                  <a:srgbClr val="A61C46"/>
                </a:solidFill>
                <a:latin typeface="Futura Bold"/>
                <a:ea typeface="Futura Bold"/>
                <a:cs typeface="Futura Bold"/>
                <a:sym typeface="Futura Bold"/>
              </a:rPr>
              <a:t>Dataset Summary</a:t>
            </a:r>
          </a:p>
        </p:txBody>
      </p:sp>
      <p:grpSp>
        <p:nvGrpSpPr>
          <p:cNvPr id="20" name="Group 20"/>
          <p:cNvGrpSpPr/>
          <p:nvPr/>
        </p:nvGrpSpPr>
        <p:grpSpPr>
          <a:xfrm>
            <a:off x="1841019" y="2486150"/>
            <a:ext cx="14605962" cy="3069049"/>
            <a:chOff x="0" y="0"/>
            <a:chExt cx="3120209" cy="655628"/>
          </a:xfrm>
        </p:grpSpPr>
        <p:sp>
          <p:nvSpPr>
            <p:cNvPr id="21" name="Freeform 21"/>
            <p:cNvSpPr/>
            <p:nvPr/>
          </p:nvSpPr>
          <p:spPr>
            <a:xfrm>
              <a:off x="0" y="0"/>
              <a:ext cx="3120209" cy="655628"/>
            </a:xfrm>
            <a:custGeom>
              <a:avLst/>
              <a:gdLst/>
              <a:ahLst/>
              <a:cxnLst/>
              <a:rect l="l" t="t" r="r" b="b"/>
              <a:pathLst>
                <a:path w="3120209" h="655628">
                  <a:moveTo>
                    <a:pt x="2917009" y="0"/>
                  </a:moveTo>
                  <a:cubicBezTo>
                    <a:pt x="3029233" y="0"/>
                    <a:pt x="3120209" y="146767"/>
                    <a:pt x="3120209" y="327814"/>
                  </a:cubicBezTo>
                  <a:cubicBezTo>
                    <a:pt x="3120209" y="508860"/>
                    <a:pt x="3029233" y="655628"/>
                    <a:pt x="2917009" y="655628"/>
                  </a:cubicBezTo>
                  <a:lnTo>
                    <a:pt x="203200" y="655628"/>
                  </a:lnTo>
                  <a:cubicBezTo>
                    <a:pt x="90976" y="655628"/>
                    <a:pt x="0" y="508860"/>
                    <a:pt x="0" y="327814"/>
                  </a:cubicBezTo>
                  <a:cubicBezTo>
                    <a:pt x="0" y="146767"/>
                    <a:pt x="90976" y="0"/>
                    <a:pt x="203200" y="0"/>
                  </a:cubicBezTo>
                  <a:close/>
                </a:path>
              </a:pathLst>
            </a:custGeom>
            <a:solidFill>
              <a:srgbClr val="E6EEF0"/>
            </a:solidFill>
          </p:spPr>
          <p:txBody>
            <a:bodyPr/>
            <a:lstStyle/>
            <a:p>
              <a:endParaRPr lang="en-MY"/>
            </a:p>
          </p:txBody>
        </p:sp>
        <p:sp>
          <p:nvSpPr>
            <p:cNvPr id="22" name="TextBox 22"/>
            <p:cNvSpPr txBox="1"/>
            <p:nvPr/>
          </p:nvSpPr>
          <p:spPr>
            <a:xfrm>
              <a:off x="0" y="-114300"/>
              <a:ext cx="3120209" cy="769928"/>
            </a:xfrm>
            <a:prstGeom prst="rect">
              <a:avLst/>
            </a:prstGeom>
          </p:spPr>
          <p:txBody>
            <a:bodyPr lIns="50800" tIns="50800" rIns="50800" bIns="50800" rtlCol="0" anchor="ctr"/>
            <a:lstStyle/>
            <a:p>
              <a:pPr algn="ctr">
                <a:lnSpc>
                  <a:spcPts val="3149"/>
                </a:lnSpc>
              </a:pPr>
              <a:endParaRPr/>
            </a:p>
          </p:txBody>
        </p:sp>
      </p:grpSp>
      <p:sp>
        <p:nvSpPr>
          <p:cNvPr id="23" name="TextBox 23"/>
          <p:cNvSpPr txBox="1"/>
          <p:nvPr/>
        </p:nvSpPr>
        <p:spPr>
          <a:xfrm>
            <a:off x="2246179" y="2432739"/>
            <a:ext cx="13804151" cy="3122460"/>
          </a:xfrm>
          <a:prstGeom prst="rect">
            <a:avLst/>
          </a:prstGeom>
        </p:spPr>
        <p:txBody>
          <a:bodyPr lIns="0" tIns="0" rIns="0" bIns="0" rtlCol="0" anchor="t">
            <a:spAutoFit/>
          </a:bodyPr>
          <a:lstStyle/>
          <a:p>
            <a:pPr algn="ctr">
              <a:lnSpc>
                <a:spcPts val="3127"/>
              </a:lnSpc>
              <a:spcBef>
                <a:spcPct val="0"/>
              </a:spcBef>
            </a:pPr>
            <a:r>
              <a:rPr lang="en-US" sz="1985" b="1">
                <a:solidFill>
                  <a:srgbClr val="A61C46"/>
                </a:solidFill>
                <a:latin typeface="Futura Bold"/>
                <a:ea typeface="Futura Bold"/>
                <a:cs typeface="Futura Bold"/>
                <a:sym typeface="Futura Bold"/>
              </a:rPr>
              <a:t>Feature Extraction &amp; Preprocessing</a:t>
            </a:r>
          </a:p>
          <a:p>
            <a:pPr algn="ctr">
              <a:lnSpc>
                <a:spcPts val="3127"/>
              </a:lnSpc>
              <a:spcBef>
                <a:spcPct val="0"/>
              </a:spcBef>
            </a:pPr>
            <a:r>
              <a:rPr lang="en-US" sz="1985">
                <a:solidFill>
                  <a:srgbClr val="A61C46"/>
                </a:solidFill>
                <a:latin typeface="Futura"/>
                <a:ea typeface="Futura"/>
                <a:cs typeface="Futura"/>
                <a:sym typeface="Futura"/>
              </a:rPr>
              <a:t>Extracted key features: Transaction Date, Payment Method, Product Category, Customer Location, Device Used</a:t>
            </a:r>
          </a:p>
          <a:p>
            <a:pPr algn="ctr">
              <a:lnSpc>
                <a:spcPts val="3127"/>
              </a:lnSpc>
              <a:spcBef>
                <a:spcPct val="0"/>
              </a:spcBef>
            </a:pPr>
            <a:r>
              <a:rPr lang="en-US" sz="1985">
                <a:solidFill>
                  <a:srgbClr val="A61C46"/>
                </a:solidFill>
                <a:latin typeface="Futura"/>
                <a:ea typeface="Futura"/>
                <a:cs typeface="Futura"/>
                <a:sym typeface="Futura"/>
              </a:rPr>
              <a:t>Standardized text: lowercased, removed extra spaces</a:t>
            </a:r>
          </a:p>
          <a:p>
            <a:pPr algn="ctr">
              <a:lnSpc>
                <a:spcPts val="3127"/>
              </a:lnSpc>
              <a:spcBef>
                <a:spcPct val="0"/>
              </a:spcBef>
            </a:pPr>
            <a:r>
              <a:rPr lang="en-US" sz="1985">
                <a:solidFill>
                  <a:srgbClr val="A61C46"/>
                </a:solidFill>
                <a:latin typeface="Futura"/>
                <a:ea typeface="Futura"/>
                <a:cs typeface="Futura"/>
                <a:sym typeface="Futura"/>
              </a:rPr>
              <a:t>Reformatted date for temporal analysis</a:t>
            </a:r>
          </a:p>
          <a:p>
            <a:pPr algn="ctr">
              <a:lnSpc>
                <a:spcPts val="3127"/>
              </a:lnSpc>
              <a:spcBef>
                <a:spcPct val="0"/>
              </a:spcBef>
            </a:pPr>
            <a:r>
              <a:rPr lang="en-US" sz="1985">
                <a:solidFill>
                  <a:srgbClr val="A61C46"/>
                </a:solidFill>
                <a:latin typeface="Futura"/>
                <a:ea typeface="Futura"/>
                <a:cs typeface="Futura"/>
                <a:sym typeface="Futura"/>
              </a:rPr>
              <a:t>Removed missing values and duplicate entries</a:t>
            </a:r>
          </a:p>
          <a:p>
            <a:pPr algn="ctr">
              <a:lnSpc>
                <a:spcPts val="3127"/>
              </a:lnSpc>
              <a:spcBef>
                <a:spcPct val="0"/>
              </a:spcBef>
            </a:pPr>
            <a:r>
              <a:rPr lang="en-US" sz="1985">
                <a:solidFill>
                  <a:srgbClr val="A61C46"/>
                </a:solidFill>
                <a:latin typeface="Futura"/>
                <a:ea typeface="Futura"/>
                <a:cs typeface="Futura"/>
                <a:sym typeface="Futura"/>
              </a:rPr>
              <a:t>Encoded categorical variables for model input</a:t>
            </a:r>
          </a:p>
          <a:p>
            <a:pPr algn="ctr">
              <a:lnSpc>
                <a:spcPts val="3127"/>
              </a:lnSpc>
              <a:spcBef>
                <a:spcPct val="0"/>
              </a:spcBef>
            </a:pPr>
            <a:r>
              <a:rPr lang="en-US" sz="1985">
                <a:solidFill>
                  <a:srgbClr val="A61C46"/>
                </a:solidFill>
                <a:latin typeface="Futura"/>
                <a:ea typeface="Futura"/>
                <a:cs typeface="Futura"/>
                <a:sym typeface="Futura"/>
              </a:rPr>
              <a:t>Used heatmaps and bar plots to identify predictive features</a:t>
            </a:r>
          </a:p>
          <a:p>
            <a:pPr algn="ctr">
              <a:lnSpc>
                <a:spcPts val="3127"/>
              </a:lnSpc>
              <a:spcBef>
                <a:spcPct val="0"/>
              </a:spcBef>
            </a:pPr>
            <a:r>
              <a:rPr lang="en-US" sz="1985">
                <a:solidFill>
                  <a:srgbClr val="A61C46"/>
                </a:solidFill>
                <a:latin typeface="Futura"/>
                <a:ea typeface="Futura"/>
                <a:cs typeface="Futura"/>
                <a:sym typeface="Futura"/>
              </a:rPr>
              <a:t>Final output: Cleaned and scaled dataset ready for RNN and LSTM model training</a:t>
            </a:r>
          </a:p>
        </p:txBody>
      </p:sp>
      <p:sp>
        <p:nvSpPr>
          <p:cNvPr id="24" name="Freeform 24"/>
          <p:cNvSpPr/>
          <p:nvPr/>
        </p:nvSpPr>
        <p:spPr>
          <a:xfrm>
            <a:off x="14456460" y="5007511"/>
            <a:ext cx="1400175" cy="1095375"/>
          </a:xfrm>
          <a:custGeom>
            <a:avLst/>
            <a:gdLst/>
            <a:ahLst/>
            <a:cxnLst/>
            <a:rect l="l" t="t" r="r" b="b"/>
            <a:pathLst>
              <a:path w="1400175" h="1095375">
                <a:moveTo>
                  <a:pt x="0" y="0"/>
                </a:moveTo>
                <a:lnTo>
                  <a:pt x="1400175" y="0"/>
                </a:lnTo>
                <a:lnTo>
                  <a:pt x="1400175" y="1095375"/>
                </a:lnTo>
                <a:lnTo>
                  <a:pt x="0" y="1095375"/>
                </a:lnTo>
                <a:lnTo>
                  <a:pt x="0" y="0"/>
                </a:lnTo>
                <a:close/>
              </a:path>
            </a:pathLst>
          </a:custGeom>
          <a:blipFill>
            <a:blip r:embed="rId9"/>
            <a:stretch>
              <a:fillRect/>
            </a:stretch>
          </a:blipFill>
        </p:spPr>
        <p:txBody>
          <a:bodyPr/>
          <a:lstStyle/>
          <a:p>
            <a:endParaRPr lang="en-MY"/>
          </a:p>
        </p:txBody>
      </p:sp>
      <p:sp>
        <p:nvSpPr>
          <p:cNvPr id="25" name="Freeform 25"/>
          <p:cNvSpPr/>
          <p:nvPr/>
        </p:nvSpPr>
        <p:spPr>
          <a:xfrm>
            <a:off x="869005" y="6269943"/>
            <a:ext cx="12269816" cy="2837395"/>
          </a:xfrm>
          <a:custGeom>
            <a:avLst/>
            <a:gdLst/>
            <a:ahLst/>
            <a:cxnLst/>
            <a:rect l="l" t="t" r="r" b="b"/>
            <a:pathLst>
              <a:path w="12269816" h="2837395">
                <a:moveTo>
                  <a:pt x="0" y="0"/>
                </a:moveTo>
                <a:lnTo>
                  <a:pt x="12269816" y="0"/>
                </a:lnTo>
                <a:lnTo>
                  <a:pt x="12269816" y="2837395"/>
                </a:lnTo>
                <a:lnTo>
                  <a:pt x="0" y="2837395"/>
                </a:lnTo>
                <a:lnTo>
                  <a:pt x="0" y="0"/>
                </a:lnTo>
                <a:close/>
              </a:path>
            </a:pathLst>
          </a:custGeom>
          <a:blipFill>
            <a:blip r:embed="rId10"/>
            <a:stretch>
              <a:fillRect/>
            </a:stretch>
          </a:blipFill>
        </p:spPr>
        <p:txBody>
          <a:bodyPr/>
          <a:lstStyle/>
          <a:p>
            <a:endParaRPr lang="en-MY"/>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8" name="Group 8"/>
          <p:cNvGrpSpPr/>
          <p:nvPr/>
        </p:nvGrpSpPr>
        <p:grpSpPr>
          <a:xfrm>
            <a:off x="1389587" y="742355"/>
            <a:ext cx="12053837" cy="1542455"/>
            <a:chOff x="0" y="0"/>
            <a:chExt cx="3174673" cy="406243"/>
          </a:xfrm>
        </p:grpSpPr>
        <p:sp>
          <p:nvSpPr>
            <p:cNvPr id="9" name="Freeform 9"/>
            <p:cNvSpPr/>
            <p:nvPr/>
          </p:nvSpPr>
          <p:spPr>
            <a:xfrm>
              <a:off x="0" y="0"/>
              <a:ext cx="3174673" cy="406243"/>
            </a:xfrm>
            <a:custGeom>
              <a:avLst/>
              <a:gdLst/>
              <a:ahLst/>
              <a:cxnLst/>
              <a:rect l="l" t="t" r="r" b="b"/>
              <a:pathLst>
                <a:path w="3174673" h="406243">
                  <a:moveTo>
                    <a:pt x="0" y="0"/>
                  </a:moveTo>
                  <a:lnTo>
                    <a:pt x="2971473" y="0"/>
                  </a:lnTo>
                  <a:lnTo>
                    <a:pt x="3174673" y="203122"/>
                  </a:lnTo>
                  <a:lnTo>
                    <a:pt x="2971473" y="406243"/>
                  </a:lnTo>
                  <a:lnTo>
                    <a:pt x="0" y="406243"/>
                  </a:lnTo>
                  <a:lnTo>
                    <a:pt x="203200" y="203122"/>
                  </a:lnTo>
                  <a:lnTo>
                    <a:pt x="0" y="0"/>
                  </a:lnTo>
                  <a:close/>
                </a:path>
              </a:pathLst>
            </a:custGeom>
            <a:solidFill>
              <a:srgbClr val="5C011E"/>
            </a:solidFill>
          </p:spPr>
          <p:txBody>
            <a:bodyPr/>
            <a:lstStyle/>
            <a:p>
              <a:endParaRPr lang="en-MY"/>
            </a:p>
          </p:txBody>
        </p:sp>
        <p:sp>
          <p:nvSpPr>
            <p:cNvPr id="10" name="TextBox 10"/>
            <p:cNvSpPr txBox="1"/>
            <p:nvPr/>
          </p:nvSpPr>
          <p:spPr>
            <a:xfrm>
              <a:off x="177800" y="-114300"/>
              <a:ext cx="2920673" cy="520543"/>
            </a:xfrm>
            <a:prstGeom prst="rect">
              <a:avLst/>
            </a:prstGeom>
          </p:spPr>
          <p:txBody>
            <a:bodyPr lIns="50800" tIns="50800" rIns="50800" bIns="50800" rtlCol="0" anchor="ctr"/>
            <a:lstStyle/>
            <a:p>
              <a:pPr algn="ctr">
                <a:lnSpc>
                  <a:spcPts val="3149"/>
                </a:lnSpc>
              </a:pPr>
              <a:endParaRPr/>
            </a:p>
          </p:txBody>
        </p:sp>
      </p:grpSp>
      <p:sp>
        <p:nvSpPr>
          <p:cNvPr id="11" name="TextBox 11"/>
          <p:cNvSpPr txBox="1"/>
          <p:nvPr/>
        </p:nvSpPr>
        <p:spPr>
          <a:xfrm>
            <a:off x="2764022" y="1145298"/>
            <a:ext cx="9205124"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Phase 4: Model Development</a:t>
            </a:r>
          </a:p>
        </p:txBody>
      </p:sp>
      <p:sp>
        <p:nvSpPr>
          <p:cNvPr id="12" name="Freeform 12"/>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3" name="Freeform 13"/>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4" name="Freeform 14"/>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5" name="Group 15"/>
          <p:cNvGrpSpPr>
            <a:grpSpLocks noChangeAspect="1"/>
          </p:cNvGrpSpPr>
          <p:nvPr/>
        </p:nvGrpSpPr>
        <p:grpSpPr>
          <a:xfrm>
            <a:off x="388191" y="2639768"/>
            <a:ext cx="4326531" cy="6467570"/>
            <a:chOff x="0" y="0"/>
            <a:chExt cx="4326534" cy="6467564"/>
          </a:xfrm>
        </p:grpSpPr>
        <p:sp>
          <p:nvSpPr>
            <p:cNvPr id="16" name="Freeform 16"/>
            <p:cNvSpPr/>
            <p:nvPr/>
          </p:nvSpPr>
          <p:spPr>
            <a:xfrm>
              <a:off x="0" y="0"/>
              <a:ext cx="4326509" cy="6467602"/>
            </a:xfrm>
            <a:custGeom>
              <a:avLst/>
              <a:gdLst/>
              <a:ahLst/>
              <a:cxnLst/>
              <a:rect l="l" t="t" r="r" b="b"/>
              <a:pathLst>
                <a:path w="4326509" h="6467602">
                  <a:moveTo>
                    <a:pt x="0" y="0"/>
                  </a:moveTo>
                  <a:lnTo>
                    <a:pt x="0" y="6467602"/>
                  </a:lnTo>
                  <a:lnTo>
                    <a:pt x="4326509" y="6467602"/>
                  </a:lnTo>
                  <a:lnTo>
                    <a:pt x="4326509" y="0"/>
                  </a:lnTo>
                  <a:close/>
                </a:path>
              </a:pathLst>
            </a:custGeom>
            <a:solidFill>
              <a:srgbClr val="FFFFFF"/>
            </a:solidFill>
          </p:spPr>
          <p:txBody>
            <a:bodyPr/>
            <a:lstStyle/>
            <a:p>
              <a:endParaRPr lang="en-MY"/>
            </a:p>
          </p:txBody>
        </p:sp>
      </p:grpSp>
      <p:sp>
        <p:nvSpPr>
          <p:cNvPr id="17" name="TextBox 17"/>
          <p:cNvSpPr txBox="1"/>
          <p:nvPr/>
        </p:nvSpPr>
        <p:spPr>
          <a:xfrm>
            <a:off x="8127635" y="2303221"/>
            <a:ext cx="7263051" cy="971409"/>
          </a:xfrm>
          <a:prstGeom prst="rect">
            <a:avLst/>
          </a:prstGeom>
        </p:spPr>
        <p:txBody>
          <a:bodyPr lIns="0" tIns="0" rIns="0" bIns="0" rtlCol="0" anchor="t">
            <a:spAutoFit/>
          </a:bodyPr>
          <a:lstStyle/>
          <a:p>
            <a:pPr algn="l">
              <a:lnSpc>
                <a:spcPts val="3450"/>
              </a:lnSpc>
            </a:pPr>
            <a:r>
              <a:rPr lang="en-US" sz="3499" b="1">
                <a:solidFill>
                  <a:srgbClr val="FFFFFF"/>
                </a:solidFill>
                <a:latin typeface="Futura Bold"/>
                <a:ea typeface="Futura Bold"/>
                <a:cs typeface="Futura Bold"/>
                <a:sym typeface="Futura Bold"/>
              </a:rPr>
              <a:t>This research framework includes the following steps:</a:t>
            </a:r>
          </a:p>
        </p:txBody>
      </p:sp>
      <p:sp>
        <p:nvSpPr>
          <p:cNvPr id="18" name="TextBox 18"/>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sp>
        <p:nvSpPr>
          <p:cNvPr id="19" name="TextBox 19"/>
          <p:cNvSpPr txBox="1"/>
          <p:nvPr/>
        </p:nvSpPr>
        <p:spPr>
          <a:xfrm>
            <a:off x="1034681" y="2844291"/>
            <a:ext cx="12663805" cy="6010899"/>
          </a:xfrm>
          <a:prstGeom prst="rect">
            <a:avLst/>
          </a:prstGeom>
        </p:spPr>
        <p:txBody>
          <a:bodyPr lIns="0" tIns="0" rIns="0" bIns="0" rtlCol="0" anchor="t">
            <a:spAutoFit/>
          </a:bodyPr>
          <a:lstStyle/>
          <a:p>
            <a:pPr algn="ctr">
              <a:lnSpc>
                <a:spcPts val="3267"/>
              </a:lnSpc>
              <a:spcBef>
                <a:spcPct val="0"/>
              </a:spcBef>
            </a:pPr>
            <a:r>
              <a:rPr lang="en-US" sz="2333" b="1" spc="58">
                <a:solidFill>
                  <a:srgbClr val="A61C46"/>
                </a:solidFill>
                <a:latin typeface="Hagrid Text Bold"/>
                <a:ea typeface="Hagrid Text Bold"/>
                <a:cs typeface="Hagrid Text Bold"/>
                <a:sym typeface="Hagrid Text Bold"/>
              </a:rPr>
              <a:t>Model Development &amp; Evaluation</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Models: LSTM and RNN used to detect fraudulent transactions in e-commerce.</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Data Split: 80% training, 20% testing; input reshaped to 3D (samples, time steps,</a:t>
            </a:r>
          </a:p>
          <a:p>
            <a:pPr algn="l">
              <a:lnSpc>
                <a:spcPts val="2963"/>
              </a:lnSpc>
            </a:pPr>
            <a:r>
              <a:rPr lang="en-US" sz="2116" spc="52">
                <a:solidFill>
                  <a:srgbClr val="A61C46"/>
                </a:solidFill>
                <a:latin typeface="Hagrid Text"/>
                <a:ea typeface="Hagrid Text"/>
                <a:cs typeface="Hagrid Text"/>
                <a:sym typeface="Hagrid Text"/>
              </a:rPr>
              <a:t> features).</a:t>
            </a:r>
          </a:p>
          <a:p>
            <a:pPr algn="l">
              <a:lnSpc>
                <a:spcPts val="2963"/>
              </a:lnSpc>
            </a:pPr>
            <a:r>
              <a:rPr lang="en-US" sz="2116" b="1" spc="52">
                <a:solidFill>
                  <a:srgbClr val="A61C46"/>
                </a:solidFill>
                <a:latin typeface="Hagrid Text Bold"/>
                <a:ea typeface="Hagrid Text Bold"/>
                <a:cs typeface="Hagrid Text Bold"/>
                <a:sym typeface="Hagrid Text Bold"/>
              </a:rPr>
              <a:t>LSTM Architecture:</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Input layer</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LSTM layer with 64 units</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Dense layer with sigmoid activation (binary output)</a:t>
            </a:r>
          </a:p>
          <a:p>
            <a:pPr algn="l">
              <a:lnSpc>
                <a:spcPts val="2963"/>
              </a:lnSpc>
            </a:pPr>
            <a:r>
              <a:rPr lang="en-US" sz="2116" b="1" spc="52">
                <a:solidFill>
                  <a:srgbClr val="A61C46"/>
                </a:solidFill>
                <a:latin typeface="Hagrid Text Bold"/>
                <a:ea typeface="Hagrid Text Bold"/>
                <a:cs typeface="Hagrid Text Bold"/>
                <a:sym typeface="Hagrid Text Bold"/>
              </a:rPr>
              <a:t>Training Setup:</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Loss: Binary cross-entropy</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Optimizer: Adam</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Batch size: 64 | Multiple epochs</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Validation set used to prevent overfitting</a:t>
            </a:r>
          </a:p>
          <a:p>
            <a:pPr algn="l">
              <a:lnSpc>
                <a:spcPts val="2963"/>
              </a:lnSpc>
            </a:pPr>
            <a:r>
              <a:rPr lang="en-US" sz="2116" b="1" spc="52">
                <a:solidFill>
                  <a:srgbClr val="A61C46"/>
                </a:solidFill>
                <a:latin typeface="Hagrid Text Bold"/>
                <a:ea typeface="Hagrid Text Bold"/>
                <a:cs typeface="Hagrid Text Bold"/>
                <a:sym typeface="Hagrid Text Bold"/>
              </a:rPr>
              <a:t>Evaluation Metrics:</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Accuracy, Precision, Recall, F1-Score, Confusion Matrix</a:t>
            </a:r>
          </a:p>
          <a:p>
            <a:pPr marL="457041" lvl="1" indent="-228521" algn="l">
              <a:lnSpc>
                <a:spcPts val="2963"/>
              </a:lnSpc>
              <a:buFont typeface="Arial"/>
              <a:buChar char="•"/>
            </a:pPr>
            <a:r>
              <a:rPr lang="en-US" sz="2116" spc="52">
                <a:solidFill>
                  <a:srgbClr val="A61C46"/>
                </a:solidFill>
                <a:latin typeface="Hagrid Text"/>
                <a:ea typeface="Hagrid Text"/>
                <a:cs typeface="Hagrid Text"/>
                <a:sym typeface="Hagrid Text"/>
              </a:rPr>
              <a:t>RNN: Trained and evaluated using the same approach for result comparison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8127635" y="2303221"/>
            <a:ext cx="7263051" cy="971409"/>
          </a:xfrm>
          <a:prstGeom prst="rect">
            <a:avLst/>
          </a:prstGeom>
        </p:spPr>
        <p:txBody>
          <a:bodyPr lIns="0" tIns="0" rIns="0" bIns="0" rtlCol="0" anchor="t">
            <a:spAutoFit/>
          </a:bodyPr>
          <a:lstStyle/>
          <a:p>
            <a:pPr algn="l">
              <a:lnSpc>
                <a:spcPts val="3450"/>
              </a:lnSpc>
            </a:pPr>
            <a:r>
              <a:rPr lang="en-US" sz="3499" b="1">
                <a:solidFill>
                  <a:srgbClr val="FFFFFF"/>
                </a:solidFill>
                <a:latin typeface="Futura Bold"/>
                <a:ea typeface="Futura Bold"/>
                <a:cs typeface="Futura Bold"/>
                <a:sym typeface="Futura Bold"/>
              </a:rPr>
              <a:t>This research framework includes the following steps:</a:t>
            </a:r>
          </a:p>
        </p:txBody>
      </p:sp>
      <p:sp>
        <p:nvSpPr>
          <p:cNvPr id="9" name="TextBox 9"/>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10" name="Group 10"/>
          <p:cNvGrpSpPr/>
          <p:nvPr/>
        </p:nvGrpSpPr>
        <p:grpSpPr>
          <a:xfrm>
            <a:off x="1389587" y="742355"/>
            <a:ext cx="12053837" cy="1542455"/>
            <a:chOff x="0" y="0"/>
            <a:chExt cx="3174673" cy="406243"/>
          </a:xfrm>
        </p:grpSpPr>
        <p:sp>
          <p:nvSpPr>
            <p:cNvPr id="11" name="Freeform 11"/>
            <p:cNvSpPr/>
            <p:nvPr/>
          </p:nvSpPr>
          <p:spPr>
            <a:xfrm>
              <a:off x="0" y="0"/>
              <a:ext cx="3174673" cy="406243"/>
            </a:xfrm>
            <a:custGeom>
              <a:avLst/>
              <a:gdLst/>
              <a:ahLst/>
              <a:cxnLst/>
              <a:rect l="l" t="t" r="r" b="b"/>
              <a:pathLst>
                <a:path w="3174673" h="406243">
                  <a:moveTo>
                    <a:pt x="0" y="0"/>
                  </a:moveTo>
                  <a:lnTo>
                    <a:pt x="2971473" y="0"/>
                  </a:lnTo>
                  <a:lnTo>
                    <a:pt x="3174673" y="203122"/>
                  </a:lnTo>
                  <a:lnTo>
                    <a:pt x="2971473" y="406243"/>
                  </a:lnTo>
                  <a:lnTo>
                    <a:pt x="0" y="406243"/>
                  </a:lnTo>
                  <a:lnTo>
                    <a:pt x="203200" y="203122"/>
                  </a:lnTo>
                  <a:lnTo>
                    <a:pt x="0" y="0"/>
                  </a:lnTo>
                  <a:close/>
                </a:path>
              </a:pathLst>
            </a:custGeom>
            <a:solidFill>
              <a:srgbClr val="5C011E"/>
            </a:solidFill>
          </p:spPr>
          <p:txBody>
            <a:bodyPr/>
            <a:lstStyle/>
            <a:p>
              <a:endParaRPr lang="en-MY"/>
            </a:p>
          </p:txBody>
        </p:sp>
        <p:sp>
          <p:nvSpPr>
            <p:cNvPr id="12" name="TextBox 12"/>
            <p:cNvSpPr txBox="1"/>
            <p:nvPr/>
          </p:nvSpPr>
          <p:spPr>
            <a:xfrm>
              <a:off x="177800" y="-114300"/>
              <a:ext cx="2920673" cy="520543"/>
            </a:xfrm>
            <a:prstGeom prst="rect">
              <a:avLst/>
            </a:prstGeom>
          </p:spPr>
          <p:txBody>
            <a:bodyPr lIns="50800" tIns="50800" rIns="50800" bIns="50800" rtlCol="0" anchor="ctr"/>
            <a:lstStyle/>
            <a:p>
              <a:pPr algn="ctr">
                <a:lnSpc>
                  <a:spcPts val="3149"/>
                </a:lnSpc>
              </a:pPr>
              <a:endParaRPr/>
            </a:p>
          </p:txBody>
        </p:sp>
      </p:grpSp>
      <p:sp>
        <p:nvSpPr>
          <p:cNvPr id="13" name="TextBox 13"/>
          <p:cNvSpPr txBox="1"/>
          <p:nvPr/>
        </p:nvSpPr>
        <p:spPr>
          <a:xfrm>
            <a:off x="2764022" y="1145298"/>
            <a:ext cx="9205124"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 Phase 5: Analysis of Results</a:t>
            </a:r>
          </a:p>
        </p:txBody>
      </p:sp>
      <p:sp>
        <p:nvSpPr>
          <p:cNvPr id="14" name="Freeform 14"/>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Freeform 16"/>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7" name="Group 17"/>
          <p:cNvGrpSpPr>
            <a:grpSpLocks noChangeAspect="1"/>
          </p:cNvGrpSpPr>
          <p:nvPr/>
        </p:nvGrpSpPr>
        <p:grpSpPr>
          <a:xfrm>
            <a:off x="388191" y="2639768"/>
            <a:ext cx="4326531" cy="6467570"/>
            <a:chOff x="0" y="0"/>
            <a:chExt cx="4326534" cy="6467564"/>
          </a:xfrm>
        </p:grpSpPr>
        <p:sp>
          <p:nvSpPr>
            <p:cNvPr id="18" name="Freeform 18"/>
            <p:cNvSpPr/>
            <p:nvPr/>
          </p:nvSpPr>
          <p:spPr>
            <a:xfrm>
              <a:off x="0" y="0"/>
              <a:ext cx="4326509" cy="6467602"/>
            </a:xfrm>
            <a:custGeom>
              <a:avLst/>
              <a:gdLst/>
              <a:ahLst/>
              <a:cxnLst/>
              <a:rect l="l" t="t" r="r" b="b"/>
              <a:pathLst>
                <a:path w="4326509" h="6467602">
                  <a:moveTo>
                    <a:pt x="0" y="0"/>
                  </a:moveTo>
                  <a:lnTo>
                    <a:pt x="0" y="6467602"/>
                  </a:lnTo>
                  <a:lnTo>
                    <a:pt x="4326509" y="6467602"/>
                  </a:lnTo>
                  <a:lnTo>
                    <a:pt x="4326509" y="0"/>
                  </a:lnTo>
                  <a:close/>
                </a:path>
              </a:pathLst>
            </a:custGeom>
            <a:solidFill>
              <a:srgbClr val="FFFFFF"/>
            </a:solidFill>
          </p:spPr>
          <p:txBody>
            <a:bodyPr/>
            <a:lstStyle/>
            <a:p>
              <a:endParaRPr lang="en-MY"/>
            </a:p>
          </p:txBody>
        </p:sp>
      </p:grpSp>
      <p:grpSp>
        <p:nvGrpSpPr>
          <p:cNvPr id="19" name="Group 19"/>
          <p:cNvGrpSpPr/>
          <p:nvPr/>
        </p:nvGrpSpPr>
        <p:grpSpPr>
          <a:xfrm>
            <a:off x="3260243" y="2688762"/>
            <a:ext cx="11767513" cy="5883757"/>
            <a:chOff x="0" y="0"/>
            <a:chExt cx="812800" cy="406400"/>
          </a:xfrm>
        </p:grpSpPr>
        <p:sp>
          <p:nvSpPr>
            <p:cNvPr id="20" name="Freeform 2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5C011E"/>
            </a:solidFill>
          </p:spPr>
          <p:txBody>
            <a:bodyPr/>
            <a:lstStyle/>
            <a:p>
              <a:endParaRPr lang="en-MY"/>
            </a:p>
          </p:txBody>
        </p:sp>
        <p:sp>
          <p:nvSpPr>
            <p:cNvPr id="21" name="TextBox 21"/>
            <p:cNvSpPr txBox="1"/>
            <p:nvPr/>
          </p:nvSpPr>
          <p:spPr>
            <a:xfrm>
              <a:off x="0" y="-114300"/>
              <a:ext cx="812800" cy="520700"/>
            </a:xfrm>
            <a:prstGeom prst="rect">
              <a:avLst/>
            </a:prstGeom>
          </p:spPr>
          <p:txBody>
            <a:bodyPr lIns="50800" tIns="50800" rIns="50800" bIns="50800" rtlCol="0" anchor="ctr"/>
            <a:lstStyle/>
            <a:p>
              <a:pPr algn="ctr">
                <a:lnSpc>
                  <a:spcPts val="3149"/>
                </a:lnSpc>
              </a:pPr>
              <a:endParaRPr/>
            </a:p>
          </p:txBody>
        </p:sp>
      </p:grpSp>
      <p:sp>
        <p:nvSpPr>
          <p:cNvPr id="22" name="TextBox 22"/>
          <p:cNvSpPr txBox="1"/>
          <p:nvPr/>
        </p:nvSpPr>
        <p:spPr>
          <a:xfrm>
            <a:off x="5336434" y="3582254"/>
            <a:ext cx="7615095" cy="4615700"/>
          </a:xfrm>
          <a:prstGeom prst="rect">
            <a:avLst/>
          </a:prstGeom>
        </p:spPr>
        <p:txBody>
          <a:bodyPr lIns="0" tIns="0" rIns="0" bIns="0" rtlCol="0" anchor="t">
            <a:spAutoFit/>
          </a:bodyPr>
          <a:lstStyle/>
          <a:p>
            <a:pPr algn="just">
              <a:lnSpc>
                <a:spcPts val="3600"/>
              </a:lnSpc>
            </a:pPr>
            <a:r>
              <a:rPr lang="en-US" sz="2599" spc="116">
                <a:solidFill>
                  <a:srgbClr val="FFFFFF"/>
                </a:solidFill>
                <a:latin typeface="Futura"/>
                <a:ea typeface="Futura"/>
                <a:cs typeface="Futura"/>
                <a:sym typeface="Futura"/>
              </a:rPr>
              <a:t> In this phase, the output of the fraudulent transaction detection is analyzed. The model between LSTM and RNN comparison in terms of accuracy and prediction has been validated. The output is based supervised learning on fraud and non – fraud transactions. The performance measure of the data has been discussed in this phase.</a:t>
            </a:r>
          </a:p>
          <a:p>
            <a:pPr algn="just">
              <a:lnSpc>
                <a:spcPts val="3600"/>
              </a:lnSpc>
            </a:pPr>
            <a:endParaRPr lang="en-US" sz="2599" spc="116">
              <a:solidFill>
                <a:srgbClr val="FFFFFF"/>
              </a:solidFill>
              <a:latin typeface="Futura"/>
              <a:ea typeface="Futura"/>
              <a:cs typeface="Futura"/>
              <a:sym typeface="Futura"/>
            </a:endParaRPr>
          </a:p>
          <a:p>
            <a:pPr algn="just">
              <a:lnSpc>
                <a:spcPts val="3600"/>
              </a:lnSpc>
            </a:pPr>
            <a:endParaRPr lang="en-US" sz="2599" spc="116">
              <a:solidFill>
                <a:srgbClr val="FFFFFF"/>
              </a:solidFill>
              <a:latin typeface="Futura"/>
              <a:ea typeface="Futura"/>
              <a:cs typeface="Futura"/>
              <a:sym typeface="Futur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8127635" y="2303221"/>
            <a:ext cx="7263051" cy="971409"/>
          </a:xfrm>
          <a:prstGeom prst="rect">
            <a:avLst/>
          </a:prstGeom>
        </p:spPr>
        <p:txBody>
          <a:bodyPr lIns="0" tIns="0" rIns="0" bIns="0" rtlCol="0" anchor="t">
            <a:spAutoFit/>
          </a:bodyPr>
          <a:lstStyle/>
          <a:p>
            <a:pPr algn="l">
              <a:lnSpc>
                <a:spcPts val="3450"/>
              </a:lnSpc>
            </a:pPr>
            <a:r>
              <a:rPr lang="en-US" sz="3499" b="1">
                <a:solidFill>
                  <a:srgbClr val="FFFFFF"/>
                </a:solidFill>
                <a:latin typeface="Futura Bold"/>
                <a:ea typeface="Futura Bold"/>
                <a:cs typeface="Futura Bold"/>
                <a:sym typeface="Futura Bold"/>
              </a:rPr>
              <a:t>This research framework includes the following steps:</a:t>
            </a:r>
          </a:p>
        </p:txBody>
      </p:sp>
      <p:sp>
        <p:nvSpPr>
          <p:cNvPr id="9" name="TextBox 9"/>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10" name="Group 10"/>
          <p:cNvGrpSpPr/>
          <p:nvPr/>
        </p:nvGrpSpPr>
        <p:grpSpPr>
          <a:xfrm>
            <a:off x="1389587" y="742355"/>
            <a:ext cx="12053837" cy="1542455"/>
            <a:chOff x="0" y="0"/>
            <a:chExt cx="3174673" cy="406243"/>
          </a:xfrm>
        </p:grpSpPr>
        <p:sp>
          <p:nvSpPr>
            <p:cNvPr id="11" name="Freeform 11"/>
            <p:cNvSpPr/>
            <p:nvPr/>
          </p:nvSpPr>
          <p:spPr>
            <a:xfrm>
              <a:off x="0" y="0"/>
              <a:ext cx="3174673" cy="406243"/>
            </a:xfrm>
            <a:custGeom>
              <a:avLst/>
              <a:gdLst/>
              <a:ahLst/>
              <a:cxnLst/>
              <a:rect l="l" t="t" r="r" b="b"/>
              <a:pathLst>
                <a:path w="3174673" h="406243">
                  <a:moveTo>
                    <a:pt x="0" y="0"/>
                  </a:moveTo>
                  <a:lnTo>
                    <a:pt x="2971473" y="0"/>
                  </a:lnTo>
                  <a:lnTo>
                    <a:pt x="3174673" y="203122"/>
                  </a:lnTo>
                  <a:lnTo>
                    <a:pt x="2971473" y="406243"/>
                  </a:lnTo>
                  <a:lnTo>
                    <a:pt x="0" y="406243"/>
                  </a:lnTo>
                  <a:lnTo>
                    <a:pt x="203200" y="203122"/>
                  </a:lnTo>
                  <a:lnTo>
                    <a:pt x="0" y="0"/>
                  </a:lnTo>
                  <a:close/>
                </a:path>
              </a:pathLst>
            </a:custGeom>
            <a:solidFill>
              <a:srgbClr val="5C011E"/>
            </a:solidFill>
          </p:spPr>
          <p:txBody>
            <a:bodyPr/>
            <a:lstStyle/>
            <a:p>
              <a:endParaRPr lang="en-MY"/>
            </a:p>
          </p:txBody>
        </p:sp>
        <p:sp>
          <p:nvSpPr>
            <p:cNvPr id="12" name="TextBox 12"/>
            <p:cNvSpPr txBox="1"/>
            <p:nvPr/>
          </p:nvSpPr>
          <p:spPr>
            <a:xfrm>
              <a:off x="177800" y="-114300"/>
              <a:ext cx="2920673" cy="520543"/>
            </a:xfrm>
            <a:prstGeom prst="rect">
              <a:avLst/>
            </a:prstGeom>
          </p:spPr>
          <p:txBody>
            <a:bodyPr lIns="50800" tIns="50800" rIns="50800" bIns="50800" rtlCol="0" anchor="ctr"/>
            <a:lstStyle/>
            <a:p>
              <a:pPr algn="ctr">
                <a:lnSpc>
                  <a:spcPts val="3149"/>
                </a:lnSpc>
              </a:pPr>
              <a:endParaRPr/>
            </a:p>
          </p:txBody>
        </p:sp>
      </p:grpSp>
      <p:sp>
        <p:nvSpPr>
          <p:cNvPr id="13" name="TextBox 13"/>
          <p:cNvSpPr txBox="1"/>
          <p:nvPr/>
        </p:nvSpPr>
        <p:spPr>
          <a:xfrm>
            <a:off x="2764022" y="1145298"/>
            <a:ext cx="10679403"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Exploratory Data Analysis (EDA)</a:t>
            </a:r>
          </a:p>
        </p:txBody>
      </p:sp>
      <p:sp>
        <p:nvSpPr>
          <p:cNvPr id="14" name="Freeform 14"/>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Freeform 16"/>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7" name="Group 17"/>
          <p:cNvGrpSpPr>
            <a:grpSpLocks noChangeAspect="1"/>
          </p:cNvGrpSpPr>
          <p:nvPr/>
        </p:nvGrpSpPr>
        <p:grpSpPr>
          <a:xfrm>
            <a:off x="388191" y="2639768"/>
            <a:ext cx="4326531" cy="6467570"/>
            <a:chOff x="0" y="0"/>
            <a:chExt cx="4326534" cy="6467564"/>
          </a:xfrm>
        </p:grpSpPr>
        <p:sp>
          <p:nvSpPr>
            <p:cNvPr id="18" name="Freeform 18"/>
            <p:cNvSpPr/>
            <p:nvPr/>
          </p:nvSpPr>
          <p:spPr>
            <a:xfrm>
              <a:off x="0" y="0"/>
              <a:ext cx="4326509" cy="6467602"/>
            </a:xfrm>
            <a:custGeom>
              <a:avLst/>
              <a:gdLst/>
              <a:ahLst/>
              <a:cxnLst/>
              <a:rect l="l" t="t" r="r" b="b"/>
              <a:pathLst>
                <a:path w="4326509" h="6467602">
                  <a:moveTo>
                    <a:pt x="0" y="0"/>
                  </a:moveTo>
                  <a:lnTo>
                    <a:pt x="0" y="6467602"/>
                  </a:lnTo>
                  <a:lnTo>
                    <a:pt x="4326509" y="6467602"/>
                  </a:lnTo>
                  <a:lnTo>
                    <a:pt x="4326509" y="0"/>
                  </a:lnTo>
                  <a:close/>
                </a:path>
              </a:pathLst>
            </a:custGeom>
            <a:solidFill>
              <a:srgbClr val="FFFFFF"/>
            </a:solidFill>
          </p:spPr>
          <p:txBody>
            <a:bodyPr/>
            <a:lstStyle/>
            <a:p>
              <a:endParaRPr lang="en-MY"/>
            </a:p>
          </p:txBody>
        </p:sp>
      </p:grpSp>
      <p:sp>
        <p:nvSpPr>
          <p:cNvPr id="19" name="TextBox 19"/>
          <p:cNvSpPr txBox="1"/>
          <p:nvPr/>
        </p:nvSpPr>
        <p:spPr>
          <a:xfrm>
            <a:off x="5336434" y="3582254"/>
            <a:ext cx="7615095" cy="4615700"/>
          </a:xfrm>
          <a:prstGeom prst="rect">
            <a:avLst/>
          </a:prstGeom>
        </p:spPr>
        <p:txBody>
          <a:bodyPr lIns="0" tIns="0" rIns="0" bIns="0" rtlCol="0" anchor="t">
            <a:spAutoFit/>
          </a:bodyPr>
          <a:lstStyle/>
          <a:p>
            <a:pPr algn="just">
              <a:lnSpc>
                <a:spcPts val="3600"/>
              </a:lnSpc>
            </a:pPr>
            <a:r>
              <a:rPr lang="en-US" sz="2599" spc="116">
                <a:solidFill>
                  <a:srgbClr val="FFFFFF"/>
                </a:solidFill>
                <a:latin typeface="Futura"/>
                <a:ea typeface="Futura"/>
                <a:cs typeface="Futura"/>
                <a:sym typeface="Futura"/>
              </a:rPr>
              <a:t> In this phase, the output of the fraudulent transaction detection is analyzed. The model between LSTM and RNN comparison in terms of accuracy and prediction has been validated. The output is based supervised learning on fraud and non – fraud transactions. The performance measure of the data has been discussed in this phase.</a:t>
            </a:r>
          </a:p>
          <a:p>
            <a:pPr algn="just">
              <a:lnSpc>
                <a:spcPts val="3600"/>
              </a:lnSpc>
            </a:pPr>
            <a:endParaRPr lang="en-US" sz="2599" spc="116">
              <a:solidFill>
                <a:srgbClr val="FFFFFF"/>
              </a:solidFill>
              <a:latin typeface="Futura"/>
              <a:ea typeface="Futura"/>
              <a:cs typeface="Futura"/>
              <a:sym typeface="Futura"/>
            </a:endParaRPr>
          </a:p>
          <a:p>
            <a:pPr algn="just">
              <a:lnSpc>
                <a:spcPts val="3600"/>
              </a:lnSpc>
            </a:pPr>
            <a:endParaRPr lang="en-US" sz="2599" spc="116">
              <a:solidFill>
                <a:srgbClr val="FFFFFF"/>
              </a:solidFill>
              <a:latin typeface="Futura"/>
              <a:ea typeface="Futura"/>
              <a:cs typeface="Futura"/>
              <a:sym typeface="Futura"/>
            </a:endParaRPr>
          </a:p>
        </p:txBody>
      </p:sp>
      <p:grpSp>
        <p:nvGrpSpPr>
          <p:cNvPr id="20" name="Group 20"/>
          <p:cNvGrpSpPr/>
          <p:nvPr/>
        </p:nvGrpSpPr>
        <p:grpSpPr>
          <a:xfrm>
            <a:off x="1534302" y="2720821"/>
            <a:ext cx="15219397" cy="6426840"/>
            <a:chOff x="0" y="0"/>
            <a:chExt cx="962396" cy="406400"/>
          </a:xfrm>
        </p:grpSpPr>
        <p:sp>
          <p:nvSpPr>
            <p:cNvPr id="21" name="Freeform 21"/>
            <p:cNvSpPr/>
            <p:nvPr/>
          </p:nvSpPr>
          <p:spPr>
            <a:xfrm>
              <a:off x="0" y="0"/>
              <a:ext cx="962396" cy="406400"/>
            </a:xfrm>
            <a:custGeom>
              <a:avLst/>
              <a:gdLst/>
              <a:ahLst/>
              <a:cxnLst/>
              <a:rect l="l" t="t" r="r" b="b"/>
              <a:pathLst>
                <a:path w="962396" h="406400">
                  <a:moveTo>
                    <a:pt x="759196" y="0"/>
                  </a:moveTo>
                  <a:cubicBezTo>
                    <a:pt x="871420" y="0"/>
                    <a:pt x="962396" y="90976"/>
                    <a:pt x="962396" y="203200"/>
                  </a:cubicBezTo>
                  <a:cubicBezTo>
                    <a:pt x="962396" y="315424"/>
                    <a:pt x="871420" y="406400"/>
                    <a:pt x="759196" y="406400"/>
                  </a:cubicBezTo>
                  <a:lnTo>
                    <a:pt x="203200" y="406400"/>
                  </a:lnTo>
                  <a:cubicBezTo>
                    <a:pt x="90976" y="406400"/>
                    <a:pt x="0" y="315424"/>
                    <a:pt x="0" y="203200"/>
                  </a:cubicBezTo>
                  <a:cubicBezTo>
                    <a:pt x="0" y="90976"/>
                    <a:pt x="90976" y="0"/>
                    <a:pt x="203200" y="0"/>
                  </a:cubicBezTo>
                  <a:close/>
                </a:path>
              </a:pathLst>
            </a:custGeom>
            <a:solidFill>
              <a:srgbClr val="E6EEF0"/>
            </a:solidFill>
          </p:spPr>
          <p:txBody>
            <a:bodyPr/>
            <a:lstStyle/>
            <a:p>
              <a:endParaRPr lang="en-MY"/>
            </a:p>
          </p:txBody>
        </p:sp>
        <p:sp>
          <p:nvSpPr>
            <p:cNvPr id="22" name="TextBox 22"/>
            <p:cNvSpPr txBox="1"/>
            <p:nvPr/>
          </p:nvSpPr>
          <p:spPr>
            <a:xfrm>
              <a:off x="0" y="-114300"/>
              <a:ext cx="962396" cy="520700"/>
            </a:xfrm>
            <a:prstGeom prst="rect">
              <a:avLst/>
            </a:prstGeom>
          </p:spPr>
          <p:txBody>
            <a:bodyPr lIns="50800" tIns="50800" rIns="50800" bIns="50800" rtlCol="0" anchor="ctr"/>
            <a:lstStyle/>
            <a:p>
              <a:pPr algn="ctr">
                <a:lnSpc>
                  <a:spcPts val="3149"/>
                </a:lnSpc>
              </a:pPr>
              <a:endParaRPr/>
            </a:p>
          </p:txBody>
        </p:sp>
      </p:grpSp>
      <p:sp>
        <p:nvSpPr>
          <p:cNvPr id="23" name="TextBox 23"/>
          <p:cNvSpPr txBox="1"/>
          <p:nvPr/>
        </p:nvSpPr>
        <p:spPr>
          <a:xfrm>
            <a:off x="2763262" y="3943839"/>
            <a:ext cx="12761476" cy="3837928"/>
          </a:xfrm>
          <a:prstGeom prst="rect">
            <a:avLst/>
          </a:prstGeom>
        </p:spPr>
        <p:txBody>
          <a:bodyPr lIns="0" tIns="0" rIns="0" bIns="0" rtlCol="0" anchor="t">
            <a:spAutoFit/>
          </a:bodyPr>
          <a:lstStyle/>
          <a:p>
            <a:pPr marL="521094" lvl="1" indent="-260547" algn="l">
              <a:lnSpc>
                <a:spcPts val="3801"/>
              </a:lnSpc>
              <a:buFont typeface="Arial"/>
              <a:buChar char="•"/>
            </a:pPr>
            <a:r>
              <a:rPr lang="en-US" sz="2413">
                <a:solidFill>
                  <a:srgbClr val="A61C46"/>
                </a:solidFill>
                <a:latin typeface="Futura"/>
                <a:ea typeface="Futura"/>
                <a:cs typeface="Futura"/>
                <a:sym typeface="Futura"/>
              </a:rPr>
              <a:t>EDA helps visualize data to uncover patterns and anomalies.</a:t>
            </a:r>
          </a:p>
          <a:p>
            <a:pPr marL="521094" lvl="1" indent="-260547" algn="l">
              <a:lnSpc>
                <a:spcPts val="3801"/>
              </a:lnSpc>
              <a:buFont typeface="Arial"/>
              <a:buChar char="•"/>
            </a:pPr>
            <a:r>
              <a:rPr lang="en-US" sz="2413">
                <a:solidFill>
                  <a:srgbClr val="A61C46"/>
                </a:solidFill>
                <a:latin typeface="Futura"/>
                <a:ea typeface="Futura"/>
                <a:cs typeface="Futura"/>
                <a:sym typeface="Futura"/>
              </a:rPr>
              <a:t>Begins with understanding the data and identifying potential issues.</a:t>
            </a:r>
          </a:p>
          <a:p>
            <a:pPr marL="521094" lvl="1" indent="-260547" algn="l">
              <a:lnSpc>
                <a:spcPts val="3801"/>
              </a:lnSpc>
              <a:buFont typeface="Arial"/>
              <a:buChar char="•"/>
            </a:pPr>
            <a:r>
              <a:rPr lang="en-US" sz="2413">
                <a:solidFill>
                  <a:srgbClr val="A61C46"/>
                </a:solidFill>
                <a:latin typeface="Futura"/>
                <a:ea typeface="Futura"/>
                <a:cs typeface="Futura"/>
                <a:sym typeface="Futura"/>
              </a:rPr>
              <a:t>Checks for missing values and inconsistencies, which are handled by removal or imputation.</a:t>
            </a:r>
          </a:p>
          <a:p>
            <a:pPr marL="521094" lvl="1" indent="-260547" algn="l">
              <a:lnSpc>
                <a:spcPts val="3801"/>
              </a:lnSpc>
              <a:buFont typeface="Arial"/>
              <a:buChar char="•"/>
            </a:pPr>
            <a:r>
              <a:rPr lang="en-US" sz="2413">
                <a:solidFill>
                  <a:srgbClr val="A61C46"/>
                </a:solidFill>
                <a:latin typeface="Futura"/>
                <a:ea typeface="Futura"/>
                <a:cs typeface="Futura"/>
                <a:sym typeface="Futura"/>
              </a:rPr>
              <a:t>Analyzes data distribution, averages, and overall structure.</a:t>
            </a:r>
          </a:p>
          <a:p>
            <a:pPr marL="521094" lvl="1" indent="-260547" algn="l">
              <a:lnSpc>
                <a:spcPts val="3801"/>
              </a:lnSpc>
              <a:buFont typeface="Arial"/>
              <a:buChar char="•"/>
            </a:pPr>
            <a:r>
              <a:rPr lang="en-US" sz="2413">
                <a:solidFill>
                  <a:srgbClr val="A61C46"/>
                </a:solidFill>
                <a:latin typeface="Futura"/>
                <a:ea typeface="Futura"/>
                <a:cs typeface="Futura"/>
                <a:sym typeface="Futura"/>
              </a:rPr>
              <a:t>Applies SMOTE for handling class imbalance and improving dataset quality.</a:t>
            </a:r>
          </a:p>
          <a:p>
            <a:pPr marL="521094" lvl="1" indent="-260547" algn="l">
              <a:lnSpc>
                <a:spcPts val="3801"/>
              </a:lnSpc>
              <a:buFont typeface="Arial"/>
              <a:buChar char="•"/>
            </a:pPr>
            <a:r>
              <a:rPr lang="en-US" sz="2413">
                <a:solidFill>
                  <a:srgbClr val="A61C46"/>
                </a:solidFill>
                <a:latin typeface="Futura"/>
                <a:ea typeface="Futura"/>
                <a:cs typeface="Futura"/>
                <a:sym typeface="Futura"/>
              </a:rPr>
              <a:t>Uses visualizations (graphs, charts) to highlight trends and insights.</a:t>
            </a:r>
          </a:p>
          <a:p>
            <a:pPr marL="521094" lvl="1" indent="-260547" algn="l">
              <a:lnSpc>
                <a:spcPts val="3801"/>
              </a:lnSpc>
              <a:buFont typeface="Arial"/>
              <a:buChar char="•"/>
            </a:pPr>
            <a:r>
              <a:rPr lang="en-US" sz="2413">
                <a:solidFill>
                  <a:srgbClr val="A61C46"/>
                </a:solidFill>
                <a:latin typeface="Futura"/>
                <a:ea typeface="Futura"/>
                <a:cs typeface="Futura"/>
                <a:sym typeface="Futura"/>
              </a:rPr>
              <a:t>Detects and addresses outliers to ensure reliable analysis.</a:t>
            </a:r>
          </a:p>
          <a:p>
            <a:pPr marL="521094" lvl="1" indent="-260547" algn="l">
              <a:lnSpc>
                <a:spcPts val="3801"/>
              </a:lnSpc>
              <a:buFont typeface="Arial"/>
              <a:buChar char="•"/>
            </a:pPr>
            <a:r>
              <a:rPr lang="en-US" sz="2413">
                <a:solidFill>
                  <a:srgbClr val="A61C46"/>
                </a:solidFill>
                <a:latin typeface="Futura"/>
                <a:ea typeface="Futura"/>
                <a:cs typeface="Futura"/>
                <a:sym typeface="Futura"/>
              </a:rPr>
              <a:t>Final findings summarized through visual and statistical outputs.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61438" y="449708"/>
            <a:ext cx="3184457" cy="1157985"/>
          </a:xfrm>
          <a:custGeom>
            <a:avLst/>
            <a:gdLst/>
            <a:ahLst/>
            <a:cxnLst/>
            <a:rect l="l" t="t" r="r" b="b"/>
            <a:pathLst>
              <a:path w="3184457" h="1157985">
                <a:moveTo>
                  <a:pt x="0" y="0"/>
                </a:moveTo>
                <a:lnTo>
                  <a:pt x="3184457" y="0"/>
                </a:lnTo>
                <a:lnTo>
                  <a:pt x="3184457" y="1157984"/>
                </a:lnTo>
                <a:lnTo>
                  <a:pt x="0" y="1157984"/>
                </a:lnTo>
                <a:lnTo>
                  <a:pt x="0" y="0"/>
                </a:lnTo>
                <a:close/>
              </a:path>
            </a:pathLst>
          </a:custGeom>
          <a:blipFill>
            <a:blip r:embed="rId2"/>
            <a:stretch>
              <a:fillRect t="-90799" b="-84199"/>
            </a:stretch>
          </a:blipFill>
        </p:spPr>
        <p:txBody>
          <a:bodyPr/>
          <a:lstStyle/>
          <a:p>
            <a:endParaRPr lang="en-MY"/>
          </a:p>
        </p:txBody>
      </p:sp>
      <p:grpSp>
        <p:nvGrpSpPr>
          <p:cNvPr id="3" name="Group 3"/>
          <p:cNvGrpSpPr>
            <a:grpSpLocks noChangeAspect="1"/>
          </p:cNvGrpSpPr>
          <p:nvPr/>
        </p:nvGrpSpPr>
        <p:grpSpPr>
          <a:xfrm>
            <a:off x="4220861" y="4409640"/>
            <a:ext cx="9144000" cy="1124845"/>
            <a:chOff x="0" y="0"/>
            <a:chExt cx="9144000" cy="1124839"/>
          </a:xfrm>
        </p:grpSpPr>
        <p:sp>
          <p:nvSpPr>
            <p:cNvPr id="4" name="Freeform 4"/>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5" name="Group 5"/>
          <p:cNvGrpSpPr/>
          <p:nvPr/>
        </p:nvGrpSpPr>
        <p:grpSpPr>
          <a:xfrm>
            <a:off x="-150473" y="4371975"/>
            <a:ext cx="17784943" cy="1543050"/>
            <a:chOff x="0" y="0"/>
            <a:chExt cx="4684100" cy="406400"/>
          </a:xfrm>
        </p:grpSpPr>
        <p:sp>
          <p:nvSpPr>
            <p:cNvPr id="6" name="Freeform 6"/>
            <p:cNvSpPr/>
            <p:nvPr/>
          </p:nvSpPr>
          <p:spPr>
            <a:xfrm>
              <a:off x="0" y="0"/>
              <a:ext cx="4684100" cy="406400"/>
            </a:xfrm>
            <a:custGeom>
              <a:avLst/>
              <a:gdLst/>
              <a:ahLst/>
              <a:cxnLst/>
              <a:rect l="l" t="t" r="r" b="b"/>
              <a:pathLst>
                <a:path w="4684100" h="406400">
                  <a:moveTo>
                    <a:pt x="4480900" y="0"/>
                  </a:moveTo>
                  <a:lnTo>
                    <a:pt x="0" y="0"/>
                  </a:lnTo>
                  <a:lnTo>
                    <a:pt x="0" y="406400"/>
                  </a:lnTo>
                  <a:lnTo>
                    <a:pt x="4480900" y="406400"/>
                  </a:lnTo>
                  <a:lnTo>
                    <a:pt x="4684100" y="203200"/>
                  </a:lnTo>
                  <a:lnTo>
                    <a:pt x="4480900" y="0"/>
                  </a:lnTo>
                  <a:close/>
                </a:path>
              </a:pathLst>
            </a:custGeom>
            <a:solidFill>
              <a:srgbClr val="5C011E"/>
            </a:solidFill>
          </p:spPr>
          <p:txBody>
            <a:bodyPr/>
            <a:lstStyle/>
            <a:p>
              <a:endParaRPr lang="en-MY"/>
            </a:p>
          </p:txBody>
        </p:sp>
        <p:sp>
          <p:nvSpPr>
            <p:cNvPr id="7" name="TextBox 7"/>
            <p:cNvSpPr txBox="1"/>
            <p:nvPr/>
          </p:nvSpPr>
          <p:spPr>
            <a:xfrm>
              <a:off x="0" y="-114300"/>
              <a:ext cx="4569800" cy="520700"/>
            </a:xfrm>
            <a:prstGeom prst="rect">
              <a:avLst/>
            </a:prstGeom>
          </p:spPr>
          <p:txBody>
            <a:bodyPr lIns="50800" tIns="50800" rIns="50800" bIns="50800" rtlCol="0" anchor="ctr"/>
            <a:lstStyle/>
            <a:p>
              <a:pPr algn="ctr">
                <a:lnSpc>
                  <a:spcPts val="3149"/>
                </a:lnSpc>
              </a:pPr>
              <a:endParaRPr/>
            </a:p>
          </p:txBody>
        </p:sp>
      </p:grpSp>
      <p:sp>
        <p:nvSpPr>
          <p:cNvPr id="8" name="TextBox 8"/>
          <p:cNvSpPr txBox="1"/>
          <p:nvPr/>
        </p:nvSpPr>
        <p:spPr>
          <a:xfrm>
            <a:off x="501695" y="4825215"/>
            <a:ext cx="11512827" cy="1332815"/>
          </a:xfrm>
          <a:prstGeom prst="rect">
            <a:avLst/>
          </a:prstGeom>
        </p:spPr>
        <p:txBody>
          <a:bodyPr lIns="0" tIns="0" rIns="0" bIns="0" rtlCol="0" anchor="t">
            <a:spAutoFit/>
          </a:bodyPr>
          <a:lstStyle/>
          <a:p>
            <a:pPr algn="l">
              <a:lnSpc>
                <a:spcPts val="5148"/>
              </a:lnSpc>
            </a:pPr>
            <a:r>
              <a:rPr lang="en-US" sz="3677" b="1" spc="91">
                <a:solidFill>
                  <a:srgbClr val="FFFFFF"/>
                </a:solidFill>
                <a:latin typeface="Hagrid Text Bold"/>
                <a:ea typeface="Hagrid Text Bold"/>
                <a:cs typeface="Hagrid Text Bold"/>
                <a:sym typeface="Hagrid Text Bold"/>
              </a:rPr>
              <a:t>Steps of Exploratory Data Analysis (EDA)</a:t>
            </a:r>
          </a:p>
          <a:p>
            <a:pPr algn="l">
              <a:lnSpc>
                <a:spcPts val="5354"/>
              </a:lnSpc>
            </a:pPr>
            <a:endParaRPr lang="en-US" sz="3677" b="1" spc="91">
              <a:solidFill>
                <a:srgbClr val="FFFFFF"/>
              </a:solidFill>
              <a:latin typeface="Hagrid Text Bold"/>
              <a:ea typeface="Hagrid Text Bold"/>
              <a:cs typeface="Hagrid Text Bold"/>
              <a:sym typeface="Hagrid Text Bold"/>
            </a:endParaRPr>
          </a:p>
        </p:txBody>
      </p:sp>
      <p:sp>
        <p:nvSpPr>
          <p:cNvPr id="9" name="AutoShape 9"/>
          <p:cNvSpPr/>
          <p:nvPr/>
        </p:nvSpPr>
        <p:spPr>
          <a:xfrm flipV="1">
            <a:off x="12014550" y="5143500"/>
            <a:ext cx="4712398" cy="19050"/>
          </a:xfrm>
          <a:prstGeom prst="line">
            <a:avLst/>
          </a:prstGeom>
          <a:ln w="38100" cap="flat">
            <a:solidFill>
              <a:srgbClr val="F9B101"/>
            </a:solidFill>
            <a:prstDash val="solid"/>
            <a:headEnd type="none" w="sm" len="sm"/>
            <a:tailEnd type="triangle" w="lg" len="med"/>
          </a:ln>
        </p:spPr>
        <p:txBody>
          <a:bodyPr/>
          <a:lstStyle/>
          <a:p>
            <a:endParaRPr lang="en-MY"/>
          </a:p>
        </p:txBody>
      </p:sp>
      <p:sp>
        <p:nvSpPr>
          <p:cNvPr id="10" name="Freeform 10"/>
          <p:cNvSpPr/>
          <p:nvPr/>
        </p:nvSpPr>
        <p:spPr>
          <a:xfrm>
            <a:off x="0" y="0"/>
            <a:ext cx="3122105" cy="4114800"/>
          </a:xfrm>
          <a:custGeom>
            <a:avLst/>
            <a:gdLst/>
            <a:ahLst/>
            <a:cxnLst/>
            <a:rect l="l" t="t" r="r" b="b"/>
            <a:pathLst>
              <a:path w="3122105" h="4114800">
                <a:moveTo>
                  <a:pt x="0" y="0"/>
                </a:moveTo>
                <a:lnTo>
                  <a:pt x="3122105" y="0"/>
                </a:lnTo>
                <a:lnTo>
                  <a:pt x="312210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1" name="Freeform 11"/>
          <p:cNvSpPr/>
          <p:nvPr/>
        </p:nvSpPr>
        <p:spPr>
          <a:xfrm rot="-10800000">
            <a:off x="15165896" y="6172200"/>
            <a:ext cx="3122105" cy="4114800"/>
          </a:xfrm>
          <a:custGeom>
            <a:avLst/>
            <a:gdLst/>
            <a:ahLst/>
            <a:cxnLst/>
            <a:rect l="l" t="t" r="r" b="b"/>
            <a:pathLst>
              <a:path w="3122105" h="4114800">
                <a:moveTo>
                  <a:pt x="0" y="0"/>
                </a:moveTo>
                <a:lnTo>
                  <a:pt x="3122104" y="0"/>
                </a:lnTo>
                <a:lnTo>
                  <a:pt x="31221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2" name="Freeform 12"/>
          <p:cNvSpPr/>
          <p:nvPr/>
        </p:nvSpPr>
        <p:spPr>
          <a:xfrm>
            <a:off x="0" y="4371975"/>
            <a:ext cx="1979327" cy="1543050"/>
          </a:xfrm>
          <a:custGeom>
            <a:avLst/>
            <a:gdLst/>
            <a:ahLst/>
            <a:cxnLst/>
            <a:rect l="l" t="t" r="r" b="b"/>
            <a:pathLst>
              <a:path w="1979327" h="1543050">
                <a:moveTo>
                  <a:pt x="0" y="0"/>
                </a:moveTo>
                <a:lnTo>
                  <a:pt x="1979327" y="0"/>
                </a:lnTo>
                <a:lnTo>
                  <a:pt x="1979327" y="1543050"/>
                </a:lnTo>
                <a:lnTo>
                  <a:pt x="0" y="1543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9" name="Group 9"/>
          <p:cNvGrpSpPr/>
          <p:nvPr/>
        </p:nvGrpSpPr>
        <p:grpSpPr>
          <a:xfrm>
            <a:off x="1389587" y="742355"/>
            <a:ext cx="12053837" cy="1542455"/>
            <a:chOff x="0" y="0"/>
            <a:chExt cx="3174673" cy="406243"/>
          </a:xfrm>
        </p:grpSpPr>
        <p:sp>
          <p:nvSpPr>
            <p:cNvPr id="10" name="Freeform 10"/>
            <p:cNvSpPr/>
            <p:nvPr/>
          </p:nvSpPr>
          <p:spPr>
            <a:xfrm>
              <a:off x="0" y="0"/>
              <a:ext cx="3174673" cy="406243"/>
            </a:xfrm>
            <a:custGeom>
              <a:avLst/>
              <a:gdLst/>
              <a:ahLst/>
              <a:cxnLst/>
              <a:rect l="l" t="t" r="r" b="b"/>
              <a:pathLst>
                <a:path w="3174673" h="406243">
                  <a:moveTo>
                    <a:pt x="0" y="0"/>
                  </a:moveTo>
                  <a:lnTo>
                    <a:pt x="2971473" y="0"/>
                  </a:lnTo>
                  <a:lnTo>
                    <a:pt x="3174673" y="203122"/>
                  </a:lnTo>
                  <a:lnTo>
                    <a:pt x="2971473" y="406243"/>
                  </a:lnTo>
                  <a:lnTo>
                    <a:pt x="0" y="406243"/>
                  </a:lnTo>
                  <a:lnTo>
                    <a:pt x="203200" y="203122"/>
                  </a:lnTo>
                  <a:lnTo>
                    <a:pt x="0" y="0"/>
                  </a:lnTo>
                  <a:close/>
                </a:path>
              </a:pathLst>
            </a:custGeom>
            <a:solidFill>
              <a:srgbClr val="5C011E"/>
            </a:solidFill>
          </p:spPr>
          <p:txBody>
            <a:bodyPr/>
            <a:lstStyle/>
            <a:p>
              <a:endParaRPr lang="en-MY"/>
            </a:p>
          </p:txBody>
        </p:sp>
        <p:sp>
          <p:nvSpPr>
            <p:cNvPr id="11" name="TextBox 11"/>
            <p:cNvSpPr txBox="1"/>
            <p:nvPr/>
          </p:nvSpPr>
          <p:spPr>
            <a:xfrm>
              <a:off x="177800" y="-114300"/>
              <a:ext cx="2920673" cy="520543"/>
            </a:xfrm>
            <a:prstGeom prst="rect">
              <a:avLst/>
            </a:prstGeom>
          </p:spPr>
          <p:txBody>
            <a:bodyPr lIns="50800" tIns="50800" rIns="50800" bIns="50800" rtlCol="0" anchor="ctr"/>
            <a:lstStyle/>
            <a:p>
              <a:pPr algn="ctr">
                <a:lnSpc>
                  <a:spcPts val="3149"/>
                </a:lnSpc>
              </a:pPr>
              <a:endParaRPr/>
            </a:p>
          </p:txBody>
        </p:sp>
      </p:grpSp>
      <p:sp>
        <p:nvSpPr>
          <p:cNvPr id="12" name="TextBox 12"/>
          <p:cNvSpPr txBox="1"/>
          <p:nvPr/>
        </p:nvSpPr>
        <p:spPr>
          <a:xfrm>
            <a:off x="2764022" y="1145298"/>
            <a:ext cx="10679403"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Data Collection</a:t>
            </a:r>
          </a:p>
        </p:txBody>
      </p:sp>
      <p:sp>
        <p:nvSpPr>
          <p:cNvPr id="13" name="Freeform 13"/>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6" name="Group 16"/>
          <p:cNvGrpSpPr>
            <a:grpSpLocks noChangeAspect="1"/>
          </p:cNvGrpSpPr>
          <p:nvPr/>
        </p:nvGrpSpPr>
        <p:grpSpPr>
          <a:xfrm>
            <a:off x="388191" y="2639768"/>
            <a:ext cx="4326531" cy="6467570"/>
            <a:chOff x="0" y="0"/>
            <a:chExt cx="4326534" cy="6467564"/>
          </a:xfrm>
        </p:grpSpPr>
        <p:sp>
          <p:nvSpPr>
            <p:cNvPr id="17" name="Freeform 17"/>
            <p:cNvSpPr/>
            <p:nvPr/>
          </p:nvSpPr>
          <p:spPr>
            <a:xfrm>
              <a:off x="0" y="0"/>
              <a:ext cx="4326509" cy="6467602"/>
            </a:xfrm>
            <a:custGeom>
              <a:avLst/>
              <a:gdLst/>
              <a:ahLst/>
              <a:cxnLst/>
              <a:rect l="l" t="t" r="r" b="b"/>
              <a:pathLst>
                <a:path w="4326509" h="6467602">
                  <a:moveTo>
                    <a:pt x="0" y="0"/>
                  </a:moveTo>
                  <a:lnTo>
                    <a:pt x="0" y="6467602"/>
                  </a:lnTo>
                  <a:lnTo>
                    <a:pt x="4326509" y="6467602"/>
                  </a:lnTo>
                  <a:lnTo>
                    <a:pt x="4326509" y="0"/>
                  </a:lnTo>
                  <a:close/>
                </a:path>
              </a:pathLst>
            </a:custGeom>
            <a:solidFill>
              <a:srgbClr val="FFFFFF"/>
            </a:solidFill>
          </p:spPr>
          <p:txBody>
            <a:bodyPr/>
            <a:lstStyle/>
            <a:p>
              <a:endParaRPr lang="en-MY"/>
            </a:p>
          </p:txBody>
        </p:sp>
      </p:grpSp>
      <p:sp>
        <p:nvSpPr>
          <p:cNvPr id="18" name="Freeform 18"/>
          <p:cNvSpPr/>
          <p:nvPr/>
        </p:nvSpPr>
        <p:spPr>
          <a:xfrm>
            <a:off x="1028700" y="3741356"/>
            <a:ext cx="15628709" cy="3614139"/>
          </a:xfrm>
          <a:custGeom>
            <a:avLst/>
            <a:gdLst/>
            <a:ahLst/>
            <a:cxnLst/>
            <a:rect l="l" t="t" r="r" b="b"/>
            <a:pathLst>
              <a:path w="15628709" h="3614139">
                <a:moveTo>
                  <a:pt x="0" y="0"/>
                </a:moveTo>
                <a:lnTo>
                  <a:pt x="15628709" y="0"/>
                </a:lnTo>
                <a:lnTo>
                  <a:pt x="15628709" y="3614139"/>
                </a:lnTo>
                <a:lnTo>
                  <a:pt x="0" y="3614139"/>
                </a:lnTo>
                <a:lnTo>
                  <a:pt x="0" y="0"/>
                </a:lnTo>
                <a:close/>
              </a:path>
            </a:pathLst>
          </a:custGeom>
          <a:blipFill>
            <a:blip r:embed="rId9"/>
            <a:stretch>
              <a:fillRect/>
            </a:stretch>
          </a:blipFill>
        </p:spPr>
        <p:txBody>
          <a:bodyPr/>
          <a:lstStyle/>
          <a:p>
            <a:endParaRPr lang="en-MY"/>
          </a:p>
        </p:txBody>
      </p:sp>
      <p:sp>
        <p:nvSpPr>
          <p:cNvPr id="19" name="TextBox 19"/>
          <p:cNvSpPr txBox="1"/>
          <p:nvPr/>
        </p:nvSpPr>
        <p:spPr>
          <a:xfrm>
            <a:off x="8127635" y="2303221"/>
            <a:ext cx="7263051" cy="971409"/>
          </a:xfrm>
          <a:prstGeom prst="rect">
            <a:avLst/>
          </a:prstGeom>
        </p:spPr>
        <p:txBody>
          <a:bodyPr lIns="0" tIns="0" rIns="0" bIns="0" rtlCol="0" anchor="t">
            <a:spAutoFit/>
          </a:bodyPr>
          <a:lstStyle/>
          <a:p>
            <a:pPr algn="l">
              <a:lnSpc>
                <a:spcPts val="3450"/>
              </a:lnSpc>
            </a:pPr>
            <a:r>
              <a:rPr lang="en-US" sz="3499" b="1">
                <a:solidFill>
                  <a:srgbClr val="FFFFFF"/>
                </a:solidFill>
                <a:latin typeface="Futura Bold"/>
                <a:ea typeface="Futura Bold"/>
                <a:cs typeface="Futura Bold"/>
                <a:sym typeface="Futura Bold"/>
              </a:rPr>
              <a:t>This research framework includes the following steps:</a:t>
            </a:r>
          </a:p>
        </p:txBody>
      </p:sp>
      <p:sp>
        <p:nvSpPr>
          <p:cNvPr id="20" name="TextBox 20"/>
          <p:cNvSpPr txBox="1"/>
          <p:nvPr/>
        </p:nvSpPr>
        <p:spPr>
          <a:xfrm>
            <a:off x="4328740" y="7608004"/>
            <a:ext cx="9028629" cy="365343"/>
          </a:xfrm>
          <a:prstGeom prst="rect">
            <a:avLst/>
          </a:prstGeom>
        </p:spPr>
        <p:txBody>
          <a:bodyPr lIns="0" tIns="0" rIns="0" bIns="0" rtlCol="0" anchor="t">
            <a:spAutoFit/>
          </a:bodyPr>
          <a:lstStyle/>
          <a:p>
            <a:pPr algn="ctr">
              <a:lnSpc>
                <a:spcPts val="2857"/>
              </a:lnSpc>
              <a:spcBef>
                <a:spcPct val="0"/>
              </a:spcBef>
            </a:pPr>
            <a:r>
              <a:rPr lang="en-US" sz="2041" b="1" spc="51">
                <a:solidFill>
                  <a:srgbClr val="000000"/>
                </a:solidFill>
                <a:latin typeface="Hagrid Text Bold"/>
                <a:ea typeface="Hagrid Text Bold"/>
                <a:cs typeface="Hagrid Text Bold"/>
                <a:sym typeface="Hagrid Text Bold"/>
              </a:rPr>
              <a:t>Figure 4.1: Fraudulent E-Commerce Transactions Dataset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8127635" y="2303221"/>
            <a:ext cx="7263051" cy="971409"/>
          </a:xfrm>
          <a:prstGeom prst="rect">
            <a:avLst/>
          </a:prstGeom>
        </p:spPr>
        <p:txBody>
          <a:bodyPr lIns="0" tIns="0" rIns="0" bIns="0" rtlCol="0" anchor="t">
            <a:spAutoFit/>
          </a:bodyPr>
          <a:lstStyle/>
          <a:p>
            <a:pPr algn="l">
              <a:lnSpc>
                <a:spcPts val="3450"/>
              </a:lnSpc>
            </a:pPr>
            <a:r>
              <a:rPr lang="en-US" sz="3499" b="1">
                <a:solidFill>
                  <a:srgbClr val="FFFFFF"/>
                </a:solidFill>
                <a:latin typeface="Futura Bold"/>
                <a:ea typeface="Futura Bold"/>
                <a:cs typeface="Futura Bold"/>
                <a:sym typeface="Futura Bold"/>
              </a:rPr>
              <a:t>This research framework includes the following steps:</a:t>
            </a:r>
          </a:p>
        </p:txBody>
      </p:sp>
      <p:grpSp>
        <p:nvGrpSpPr>
          <p:cNvPr id="9" name="Group 9"/>
          <p:cNvGrpSpPr/>
          <p:nvPr/>
        </p:nvGrpSpPr>
        <p:grpSpPr>
          <a:xfrm>
            <a:off x="1389587" y="742355"/>
            <a:ext cx="12053837" cy="1542455"/>
            <a:chOff x="0" y="0"/>
            <a:chExt cx="3174673" cy="406243"/>
          </a:xfrm>
        </p:grpSpPr>
        <p:sp>
          <p:nvSpPr>
            <p:cNvPr id="10" name="Freeform 10"/>
            <p:cNvSpPr/>
            <p:nvPr/>
          </p:nvSpPr>
          <p:spPr>
            <a:xfrm>
              <a:off x="0" y="0"/>
              <a:ext cx="3174673" cy="406243"/>
            </a:xfrm>
            <a:custGeom>
              <a:avLst/>
              <a:gdLst/>
              <a:ahLst/>
              <a:cxnLst/>
              <a:rect l="l" t="t" r="r" b="b"/>
              <a:pathLst>
                <a:path w="3174673" h="406243">
                  <a:moveTo>
                    <a:pt x="0" y="0"/>
                  </a:moveTo>
                  <a:lnTo>
                    <a:pt x="2971473" y="0"/>
                  </a:lnTo>
                  <a:lnTo>
                    <a:pt x="3174673" y="203122"/>
                  </a:lnTo>
                  <a:lnTo>
                    <a:pt x="2971473" y="406243"/>
                  </a:lnTo>
                  <a:lnTo>
                    <a:pt x="0" y="406243"/>
                  </a:lnTo>
                  <a:lnTo>
                    <a:pt x="203200" y="203122"/>
                  </a:lnTo>
                  <a:lnTo>
                    <a:pt x="0" y="0"/>
                  </a:lnTo>
                  <a:close/>
                </a:path>
              </a:pathLst>
            </a:custGeom>
            <a:solidFill>
              <a:srgbClr val="5C011E"/>
            </a:solidFill>
          </p:spPr>
          <p:txBody>
            <a:bodyPr/>
            <a:lstStyle/>
            <a:p>
              <a:endParaRPr lang="en-MY"/>
            </a:p>
          </p:txBody>
        </p:sp>
        <p:sp>
          <p:nvSpPr>
            <p:cNvPr id="11" name="TextBox 11"/>
            <p:cNvSpPr txBox="1"/>
            <p:nvPr/>
          </p:nvSpPr>
          <p:spPr>
            <a:xfrm>
              <a:off x="177800" y="-114300"/>
              <a:ext cx="2920673" cy="520543"/>
            </a:xfrm>
            <a:prstGeom prst="rect">
              <a:avLst/>
            </a:prstGeom>
          </p:spPr>
          <p:txBody>
            <a:bodyPr lIns="50800" tIns="50800" rIns="50800" bIns="50800" rtlCol="0" anchor="ctr"/>
            <a:lstStyle/>
            <a:p>
              <a:pPr algn="ctr">
                <a:lnSpc>
                  <a:spcPts val="3149"/>
                </a:lnSpc>
              </a:pPr>
              <a:endParaRPr/>
            </a:p>
          </p:txBody>
        </p:sp>
      </p:grpSp>
      <p:sp>
        <p:nvSpPr>
          <p:cNvPr id="12" name="TextBox 12"/>
          <p:cNvSpPr txBox="1"/>
          <p:nvPr/>
        </p:nvSpPr>
        <p:spPr>
          <a:xfrm>
            <a:off x="2764022" y="1145298"/>
            <a:ext cx="10679403"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Import and Inspect Dataset</a:t>
            </a:r>
          </a:p>
        </p:txBody>
      </p:sp>
      <p:sp>
        <p:nvSpPr>
          <p:cNvPr id="13" name="Freeform 13"/>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6" name="Group 16"/>
          <p:cNvGrpSpPr>
            <a:grpSpLocks noChangeAspect="1"/>
          </p:cNvGrpSpPr>
          <p:nvPr/>
        </p:nvGrpSpPr>
        <p:grpSpPr>
          <a:xfrm>
            <a:off x="388191" y="2639768"/>
            <a:ext cx="4326531" cy="6467570"/>
            <a:chOff x="0" y="0"/>
            <a:chExt cx="4326534" cy="6467564"/>
          </a:xfrm>
        </p:grpSpPr>
        <p:sp>
          <p:nvSpPr>
            <p:cNvPr id="17" name="Freeform 17"/>
            <p:cNvSpPr/>
            <p:nvPr/>
          </p:nvSpPr>
          <p:spPr>
            <a:xfrm>
              <a:off x="0" y="0"/>
              <a:ext cx="4326509" cy="6467602"/>
            </a:xfrm>
            <a:custGeom>
              <a:avLst/>
              <a:gdLst/>
              <a:ahLst/>
              <a:cxnLst/>
              <a:rect l="l" t="t" r="r" b="b"/>
              <a:pathLst>
                <a:path w="4326509" h="6467602">
                  <a:moveTo>
                    <a:pt x="0" y="0"/>
                  </a:moveTo>
                  <a:lnTo>
                    <a:pt x="0" y="6467602"/>
                  </a:lnTo>
                  <a:lnTo>
                    <a:pt x="4326509" y="6467602"/>
                  </a:lnTo>
                  <a:lnTo>
                    <a:pt x="4326509" y="0"/>
                  </a:lnTo>
                  <a:close/>
                </a:path>
              </a:pathLst>
            </a:custGeom>
            <a:solidFill>
              <a:srgbClr val="FFFFFF"/>
            </a:solidFill>
          </p:spPr>
          <p:txBody>
            <a:bodyPr/>
            <a:lstStyle/>
            <a:p>
              <a:endParaRPr lang="en-MY"/>
            </a:p>
          </p:txBody>
        </p:sp>
      </p:grpSp>
      <p:sp>
        <p:nvSpPr>
          <p:cNvPr id="18" name="TextBox 18"/>
          <p:cNvSpPr txBox="1"/>
          <p:nvPr/>
        </p:nvSpPr>
        <p:spPr>
          <a:xfrm>
            <a:off x="3672406" y="6653938"/>
            <a:ext cx="8283897" cy="734712"/>
          </a:xfrm>
          <a:prstGeom prst="rect">
            <a:avLst/>
          </a:prstGeom>
        </p:spPr>
        <p:txBody>
          <a:bodyPr lIns="0" tIns="0" rIns="0" bIns="0" rtlCol="0" anchor="t">
            <a:spAutoFit/>
          </a:bodyPr>
          <a:lstStyle/>
          <a:p>
            <a:pPr algn="ctr">
              <a:lnSpc>
                <a:spcPts val="2857"/>
              </a:lnSpc>
              <a:spcBef>
                <a:spcPct val="0"/>
              </a:spcBef>
            </a:pPr>
            <a:r>
              <a:rPr lang="en-US" sz="2041" b="1" spc="51">
                <a:solidFill>
                  <a:srgbClr val="F9FCFD"/>
                </a:solidFill>
                <a:latin typeface="Hagrid Text Bold"/>
                <a:ea typeface="Hagrid Text Bold"/>
                <a:cs typeface="Hagrid Text Bold"/>
                <a:sym typeface="Hagrid Text Bold"/>
              </a:rPr>
              <a:t>Figure 4.1: Fraudulent E-Commerce Transactions Dataset</a:t>
            </a:r>
          </a:p>
        </p:txBody>
      </p:sp>
      <p:sp>
        <p:nvSpPr>
          <p:cNvPr id="19" name="Freeform 19"/>
          <p:cNvSpPr/>
          <p:nvPr/>
        </p:nvSpPr>
        <p:spPr>
          <a:xfrm>
            <a:off x="1566512" y="2639768"/>
            <a:ext cx="6785088" cy="6024773"/>
          </a:xfrm>
          <a:custGeom>
            <a:avLst/>
            <a:gdLst/>
            <a:ahLst/>
            <a:cxnLst/>
            <a:rect l="l" t="t" r="r" b="b"/>
            <a:pathLst>
              <a:path w="6785088" h="6024773">
                <a:moveTo>
                  <a:pt x="0" y="0"/>
                </a:moveTo>
                <a:lnTo>
                  <a:pt x="6785088" y="0"/>
                </a:lnTo>
                <a:lnTo>
                  <a:pt x="6785088" y="6024773"/>
                </a:lnTo>
                <a:lnTo>
                  <a:pt x="0" y="6024773"/>
                </a:lnTo>
                <a:lnTo>
                  <a:pt x="0" y="0"/>
                </a:lnTo>
                <a:close/>
              </a:path>
            </a:pathLst>
          </a:custGeom>
          <a:blipFill>
            <a:blip r:embed="rId9"/>
            <a:stretch>
              <a:fillRect/>
            </a:stretch>
          </a:blipFill>
        </p:spPr>
        <p:txBody>
          <a:bodyPr/>
          <a:lstStyle/>
          <a:p>
            <a:endParaRPr lang="en-MY"/>
          </a:p>
        </p:txBody>
      </p:sp>
      <p:sp>
        <p:nvSpPr>
          <p:cNvPr id="20" name="TextBox 20"/>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sp>
        <p:nvSpPr>
          <p:cNvPr id="21" name="TextBox 21"/>
          <p:cNvSpPr txBox="1"/>
          <p:nvPr/>
        </p:nvSpPr>
        <p:spPr>
          <a:xfrm>
            <a:off x="2784110" y="8817612"/>
            <a:ext cx="5343525" cy="289726"/>
          </a:xfrm>
          <a:prstGeom prst="rect">
            <a:avLst/>
          </a:prstGeom>
        </p:spPr>
        <p:txBody>
          <a:bodyPr lIns="0" tIns="0" rIns="0" bIns="0" rtlCol="0" anchor="t">
            <a:spAutoFit/>
          </a:bodyPr>
          <a:lstStyle/>
          <a:p>
            <a:pPr algn="ctr">
              <a:lnSpc>
                <a:spcPts val="2300"/>
              </a:lnSpc>
              <a:spcBef>
                <a:spcPct val="0"/>
              </a:spcBef>
            </a:pPr>
            <a:r>
              <a:rPr lang="en-US" sz="1643" b="1" spc="41">
                <a:solidFill>
                  <a:srgbClr val="000000"/>
                </a:solidFill>
                <a:latin typeface="Hagrid Text Bold"/>
                <a:ea typeface="Hagrid Text Bold"/>
                <a:cs typeface="Hagrid Text Bold"/>
                <a:sym typeface="Hagrid Text Bold"/>
              </a:rPr>
              <a:t>Figure 4.2: Transactions Type Distribution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9" name="Group 9"/>
          <p:cNvGrpSpPr/>
          <p:nvPr/>
        </p:nvGrpSpPr>
        <p:grpSpPr>
          <a:xfrm>
            <a:off x="1389587" y="742355"/>
            <a:ext cx="12589840" cy="1542455"/>
            <a:chOff x="0" y="0"/>
            <a:chExt cx="3315843" cy="406243"/>
          </a:xfrm>
        </p:grpSpPr>
        <p:sp>
          <p:nvSpPr>
            <p:cNvPr id="10" name="Freeform 10"/>
            <p:cNvSpPr/>
            <p:nvPr/>
          </p:nvSpPr>
          <p:spPr>
            <a:xfrm>
              <a:off x="0" y="0"/>
              <a:ext cx="3315843" cy="406243"/>
            </a:xfrm>
            <a:custGeom>
              <a:avLst/>
              <a:gdLst/>
              <a:ahLst/>
              <a:cxnLst/>
              <a:rect l="l" t="t" r="r" b="b"/>
              <a:pathLst>
                <a:path w="3315843" h="406243">
                  <a:moveTo>
                    <a:pt x="0" y="0"/>
                  </a:moveTo>
                  <a:lnTo>
                    <a:pt x="3112643" y="0"/>
                  </a:lnTo>
                  <a:lnTo>
                    <a:pt x="3315843" y="203122"/>
                  </a:lnTo>
                  <a:lnTo>
                    <a:pt x="3112643" y="406243"/>
                  </a:lnTo>
                  <a:lnTo>
                    <a:pt x="0" y="406243"/>
                  </a:lnTo>
                  <a:lnTo>
                    <a:pt x="203200" y="203122"/>
                  </a:lnTo>
                  <a:lnTo>
                    <a:pt x="0" y="0"/>
                  </a:lnTo>
                  <a:close/>
                </a:path>
              </a:pathLst>
            </a:custGeom>
            <a:solidFill>
              <a:srgbClr val="5C011E"/>
            </a:solidFill>
          </p:spPr>
          <p:txBody>
            <a:bodyPr/>
            <a:lstStyle/>
            <a:p>
              <a:endParaRPr lang="en-MY"/>
            </a:p>
          </p:txBody>
        </p:sp>
        <p:sp>
          <p:nvSpPr>
            <p:cNvPr id="11" name="TextBox 11"/>
            <p:cNvSpPr txBox="1"/>
            <p:nvPr/>
          </p:nvSpPr>
          <p:spPr>
            <a:xfrm>
              <a:off x="177800" y="-114300"/>
              <a:ext cx="3061843" cy="520543"/>
            </a:xfrm>
            <a:prstGeom prst="rect">
              <a:avLst/>
            </a:prstGeom>
          </p:spPr>
          <p:txBody>
            <a:bodyPr lIns="50800" tIns="50800" rIns="50800" bIns="50800" rtlCol="0" anchor="ctr"/>
            <a:lstStyle/>
            <a:p>
              <a:pPr algn="ctr">
                <a:lnSpc>
                  <a:spcPts val="3149"/>
                </a:lnSpc>
              </a:pPr>
              <a:endParaRPr/>
            </a:p>
          </p:txBody>
        </p:sp>
      </p:grpSp>
      <p:sp>
        <p:nvSpPr>
          <p:cNvPr id="12" name="TextBox 12"/>
          <p:cNvSpPr txBox="1"/>
          <p:nvPr/>
        </p:nvSpPr>
        <p:spPr>
          <a:xfrm>
            <a:off x="2764022" y="1145298"/>
            <a:ext cx="11050482"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Demographic and Distribution Data</a:t>
            </a:r>
          </a:p>
        </p:txBody>
      </p:sp>
      <p:sp>
        <p:nvSpPr>
          <p:cNvPr id="13" name="Freeform 13"/>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6" name="Group 16"/>
          <p:cNvGrpSpPr/>
          <p:nvPr/>
        </p:nvGrpSpPr>
        <p:grpSpPr>
          <a:xfrm>
            <a:off x="5747303" y="4155915"/>
            <a:ext cx="5974759" cy="4027199"/>
            <a:chOff x="0" y="0"/>
            <a:chExt cx="7966345" cy="5369598"/>
          </a:xfrm>
        </p:grpSpPr>
        <p:sp>
          <p:nvSpPr>
            <p:cNvPr id="17" name="Freeform 17"/>
            <p:cNvSpPr/>
            <p:nvPr/>
          </p:nvSpPr>
          <p:spPr>
            <a:xfrm>
              <a:off x="0" y="0"/>
              <a:ext cx="7966345" cy="4829456"/>
            </a:xfrm>
            <a:custGeom>
              <a:avLst/>
              <a:gdLst/>
              <a:ahLst/>
              <a:cxnLst/>
              <a:rect l="l" t="t" r="r" b="b"/>
              <a:pathLst>
                <a:path w="7966345" h="4829456">
                  <a:moveTo>
                    <a:pt x="0" y="0"/>
                  </a:moveTo>
                  <a:lnTo>
                    <a:pt x="7966345" y="0"/>
                  </a:lnTo>
                  <a:lnTo>
                    <a:pt x="7966345" y="4829456"/>
                  </a:lnTo>
                  <a:lnTo>
                    <a:pt x="0" y="4829456"/>
                  </a:lnTo>
                  <a:lnTo>
                    <a:pt x="0" y="0"/>
                  </a:lnTo>
                  <a:close/>
                </a:path>
              </a:pathLst>
            </a:custGeom>
            <a:blipFill>
              <a:blip r:embed="rId9"/>
              <a:stretch>
                <a:fillRect/>
              </a:stretch>
            </a:blipFill>
          </p:spPr>
          <p:txBody>
            <a:bodyPr/>
            <a:lstStyle/>
            <a:p>
              <a:endParaRPr lang="en-MY"/>
            </a:p>
          </p:txBody>
        </p:sp>
        <p:sp>
          <p:nvSpPr>
            <p:cNvPr id="18" name="TextBox 18"/>
            <p:cNvSpPr txBox="1"/>
            <p:nvPr/>
          </p:nvSpPr>
          <p:spPr>
            <a:xfrm>
              <a:off x="1071276" y="5058056"/>
              <a:ext cx="5823793" cy="311543"/>
            </a:xfrm>
            <a:prstGeom prst="rect">
              <a:avLst/>
            </a:prstGeom>
          </p:spPr>
          <p:txBody>
            <a:bodyPr lIns="0" tIns="0" rIns="0" bIns="0" rtlCol="0" anchor="t">
              <a:spAutoFit/>
            </a:bodyPr>
            <a:lstStyle/>
            <a:p>
              <a:pPr algn="ctr">
                <a:lnSpc>
                  <a:spcPts val="1523"/>
                </a:lnSpc>
                <a:spcBef>
                  <a:spcPct val="0"/>
                </a:spcBef>
              </a:pPr>
              <a:r>
                <a:rPr lang="en-US" sz="1491" b="1" spc="37">
                  <a:solidFill>
                    <a:srgbClr val="000000"/>
                  </a:solidFill>
                  <a:latin typeface="Hagrid Text Bold"/>
                  <a:ea typeface="Hagrid Text Bold"/>
                  <a:cs typeface="Hagrid Text Bold"/>
                  <a:sym typeface="Hagrid Text Bold"/>
                </a:rPr>
                <a:t>Figure 4.3: Customer Age Distribution</a:t>
              </a:r>
            </a:p>
          </p:txBody>
        </p:sp>
      </p:grpSp>
      <p:grpSp>
        <p:nvGrpSpPr>
          <p:cNvPr id="19" name="Group 19"/>
          <p:cNvGrpSpPr/>
          <p:nvPr/>
        </p:nvGrpSpPr>
        <p:grpSpPr>
          <a:xfrm>
            <a:off x="11759160" y="4593960"/>
            <a:ext cx="5660491" cy="4116088"/>
            <a:chOff x="0" y="0"/>
            <a:chExt cx="7547321" cy="5488117"/>
          </a:xfrm>
        </p:grpSpPr>
        <p:sp>
          <p:nvSpPr>
            <p:cNvPr id="20" name="Freeform 20"/>
            <p:cNvSpPr/>
            <p:nvPr/>
          </p:nvSpPr>
          <p:spPr>
            <a:xfrm>
              <a:off x="0" y="0"/>
              <a:ext cx="7547321" cy="4987056"/>
            </a:xfrm>
            <a:custGeom>
              <a:avLst/>
              <a:gdLst/>
              <a:ahLst/>
              <a:cxnLst/>
              <a:rect l="l" t="t" r="r" b="b"/>
              <a:pathLst>
                <a:path w="7547321" h="4987056">
                  <a:moveTo>
                    <a:pt x="0" y="0"/>
                  </a:moveTo>
                  <a:lnTo>
                    <a:pt x="7547321" y="0"/>
                  </a:lnTo>
                  <a:lnTo>
                    <a:pt x="7547321" y="4987056"/>
                  </a:lnTo>
                  <a:lnTo>
                    <a:pt x="0" y="4987056"/>
                  </a:lnTo>
                  <a:lnTo>
                    <a:pt x="0" y="0"/>
                  </a:lnTo>
                  <a:close/>
                </a:path>
              </a:pathLst>
            </a:custGeom>
            <a:blipFill>
              <a:blip r:embed="rId10"/>
              <a:stretch>
                <a:fillRect/>
              </a:stretch>
            </a:blipFill>
          </p:spPr>
          <p:txBody>
            <a:bodyPr/>
            <a:lstStyle/>
            <a:p>
              <a:endParaRPr lang="en-MY"/>
            </a:p>
          </p:txBody>
        </p:sp>
        <p:sp>
          <p:nvSpPr>
            <p:cNvPr id="21" name="TextBox 21"/>
            <p:cNvSpPr txBox="1"/>
            <p:nvPr/>
          </p:nvSpPr>
          <p:spPr>
            <a:xfrm>
              <a:off x="1535283" y="5213162"/>
              <a:ext cx="5086985" cy="274955"/>
            </a:xfrm>
            <a:prstGeom prst="rect">
              <a:avLst/>
            </a:prstGeom>
          </p:spPr>
          <p:txBody>
            <a:bodyPr lIns="0" tIns="0" rIns="0" bIns="0" rtlCol="0" anchor="t">
              <a:spAutoFit/>
            </a:bodyPr>
            <a:lstStyle/>
            <a:p>
              <a:pPr algn="ctr">
                <a:lnSpc>
                  <a:spcPts val="1454"/>
                </a:lnSpc>
                <a:spcBef>
                  <a:spcPct val="0"/>
                </a:spcBef>
              </a:pPr>
              <a:r>
                <a:rPr lang="en-US" sz="1424" b="1" spc="35">
                  <a:solidFill>
                    <a:srgbClr val="000000"/>
                  </a:solidFill>
                  <a:latin typeface="Hagrid Text Bold"/>
                  <a:ea typeface="Hagrid Text Bold"/>
                  <a:cs typeface="Hagrid Text Bold"/>
                  <a:sym typeface="Hagrid Text Bold"/>
                </a:rPr>
                <a:t>Figure 4.5: Payment Method Usage</a:t>
              </a:r>
            </a:p>
          </p:txBody>
        </p:sp>
      </p:grpSp>
      <p:grpSp>
        <p:nvGrpSpPr>
          <p:cNvPr id="22" name="Group 22"/>
          <p:cNvGrpSpPr/>
          <p:nvPr/>
        </p:nvGrpSpPr>
        <p:grpSpPr>
          <a:xfrm>
            <a:off x="686188" y="3096489"/>
            <a:ext cx="4155668" cy="4516658"/>
            <a:chOff x="0" y="0"/>
            <a:chExt cx="5540891" cy="6022211"/>
          </a:xfrm>
        </p:grpSpPr>
        <p:sp>
          <p:nvSpPr>
            <p:cNvPr id="23" name="Freeform 23"/>
            <p:cNvSpPr/>
            <p:nvPr/>
          </p:nvSpPr>
          <p:spPr>
            <a:xfrm>
              <a:off x="0" y="0"/>
              <a:ext cx="5540891" cy="5611028"/>
            </a:xfrm>
            <a:custGeom>
              <a:avLst/>
              <a:gdLst/>
              <a:ahLst/>
              <a:cxnLst/>
              <a:rect l="l" t="t" r="r" b="b"/>
              <a:pathLst>
                <a:path w="5540891" h="5611028">
                  <a:moveTo>
                    <a:pt x="0" y="0"/>
                  </a:moveTo>
                  <a:lnTo>
                    <a:pt x="5540891" y="0"/>
                  </a:lnTo>
                  <a:lnTo>
                    <a:pt x="5540891" y="5611028"/>
                  </a:lnTo>
                  <a:lnTo>
                    <a:pt x="0" y="5611028"/>
                  </a:lnTo>
                  <a:lnTo>
                    <a:pt x="0" y="0"/>
                  </a:lnTo>
                  <a:close/>
                </a:path>
              </a:pathLst>
            </a:custGeom>
            <a:blipFill>
              <a:blip r:embed="rId11"/>
              <a:stretch>
                <a:fillRect/>
              </a:stretch>
            </a:blipFill>
          </p:spPr>
          <p:txBody>
            <a:bodyPr/>
            <a:lstStyle/>
            <a:p>
              <a:endParaRPr lang="en-MY"/>
            </a:p>
          </p:txBody>
        </p:sp>
        <p:sp>
          <p:nvSpPr>
            <p:cNvPr id="24" name="TextBox 24"/>
            <p:cNvSpPr txBox="1"/>
            <p:nvPr/>
          </p:nvSpPr>
          <p:spPr>
            <a:xfrm>
              <a:off x="151712" y="5747614"/>
              <a:ext cx="5388610" cy="274597"/>
            </a:xfrm>
            <a:prstGeom prst="rect">
              <a:avLst/>
            </a:prstGeom>
          </p:spPr>
          <p:txBody>
            <a:bodyPr lIns="0" tIns="0" rIns="0" bIns="0" rtlCol="0" anchor="t">
              <a:spAutoFit/>
            </a:bodyPr>
            <a:lstStyle/>
            <a:p>
              <a:pPr algn="ctr">
                <a:lnSpc>
                  <a:spcPts val="1442"/>
                </a:lnSpc>
                <a:spcBef>
                  <a:spcPct val="0"/>
                </a:spcBef>
              </a:pPr>
              <a:r>
                <a:rPr lang="en-US" sz="1412" b="1" spc="35">
                  <a:solidFill>
                    <a:srgbClr val="000000"/>
                  </a:solidFill>
                  <a:latin typeface="Hagrid Text Bold"/>
                  <a:ea typeface="Hagrid Text Bold"/>
                  <a:cs typeface="Hagrid Text Bold"/>
                  <a:sym typeface="Hagrid Text Bold"/>
                </a:rPr>
                <a:t>Figure 4.4: Device Usage Distribution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790021" y="3332159"/>
            <a:ext cx="114300" cy="114300"/>
            <a:chOff x="0" y="0"/>
            <a:chExt cx="114300" cy="114300"/>
          </a:xfrm>
        </p:grpSpPr>
        <p:sp>
          <p:nvSpPr>
            <p:cNvPr id="3" name="Freeform 3"/>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4" name="Group 4"/>
          <p:cNvGrpSpPr>
            <a:grpSpLocks noChangeAspect="1"/>
          </p:cNvGrpSpPr>
          <p:nvPr/>
        </p:nvGrpSpPr>
        <p:grpSpPr>
          <a:xfrm>
            <a:off x="7790021" y="4037009"/>
            <a:ext cx="114300" cy="114300"/>
            <a:chOff x="0" y="0"/>
            <a:chExt cx="114300" cy="114300"/>
          </a:xfrm>
        </p:grpSpPr>
        <p:sp>
          <p:nvSpPr>
            <p:cNvPr id="5" name="Freeform 5"/>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6" name="Group 6"/>
          <p:cNvGrpSpPr>
            <a:grpSpLocks noChangeAspect="1"/>
          </p:cNvGrpSpPr>
          <p:nvPr/>
        </p:nvGrpSpPr>
        <p:grpSpPr>
          <a:xfrm>
            <a:off x="7790021" y="4741859"/>
            <a:ext cx="114300" cy="114300"/>
            <a:chOff x="0" y="0"/>
            <a:chExt cx="114300" cy="114300"/>
          </a:xfrm>
        </p:grpSpPr>
        <p:sp>
          <p:nvSpPr>
            <p:cNvPr id="7" name="Freeform 7"/>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8" name="Group 8"/>
          <p:cNvGrpSpPr>
            <a:grpSpLocks noChangeAspect="1"/>
          </p:cNvGrpSpPr>
          <p:nvPr/>
        </p:nvGrpSpPr>
        <p:grpSpPr>
          <a:xfrm>
            <a:off x="7790021" y="5446709"/>
            <a:ext cx="114300" cy="114300"/>
            <a:chOff x="0" y="0"/>
            <a:chExt cx="114300" cy="114300"/>
          </a:xfrm>
        </p:grpSpPr>
        <p:sp>
          <p:nvSpPr>
            <p:cNvPr id="9" name="Freeform 9"/>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10" name="Group 10"/>
          <p:cNvGrpSpPr>
            <a:grpSpLocks noChangeAspect="1"/>
          </p:cNvGrpSpPr>
          <p:nvPr/>
        </p:nvGrpSpPr>
        <p:grpSpPr>
          <a:xfrm>
            <a:off x="7790021" y="6151559"/>
            <a:ext cx="114300" cy="114300"/>
            <a:chOff x="0" y="0"/>
            <a:chExt cx="114300" cy="114300"/>
          </a:xfrm>
        </p:grpSpPr>
        <p:sp>
          <p:nvSpPr>
            <p:cNvPr id="11" name="Freeform 11"/>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12" name="Group 12"/>
          <p:cNvGrpSpPr>
            <a:grpSpLocks noChangeAspect="1"/>
          </p:cNvGrpSpPr>
          <p:nvPr/>
        </p:nvGrpSpPr>
        <p:grpSpPr>
          <a:xfrm>
            <a:off x="7790021" y="6856409"/>
            <a:ext cx="114300" cy="114300"/>
            <a:chOff x="0" y="0"/>
            <a:chExt cx="114300" cy="114300"/>
          </a:xfrm>
        </p:grpSpPr>
        <p:sp>
          <p:nvSpPr>
            <p:cNvPr id="13" name="Freeform 13"/>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14" name="Group 14"/>
          <p:cNvGrpSpPr>
            <a:grpSpLocks noChangeAspect="1"/>
          </p:cNvGrpSpPr>
          <p:nvPr/>
        </p:nvGrpSpPr>
        <p:grpSpPr>
          <a:xfrm>
            <a:off x="1485900" y="3332159"/>
            <a:ext cx="114300" cy="114300"/>
            <a:chOff x="0" y="0"/>
            <a:chExt cx="114300" cy="114300"/>
          </a:xfrm>
        </p:grpSpPr>
        <p:sp>
          <p:nvSpPr>
            <p:cNvPr id="15" name="Freeform 15"/>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16" name="Group 16"/>
          <p:cNvGrpSpPr>
            <a:grpSpLocks noChangeAspect="1"/>
          </p:cNvGrpSpPr>
          <p:nvPr/>
        </p:nvGrpSpPr>
        <p:grpSpPr>
          <a:xfrm>
            <a:off x="1485900" y="4037009"/>
            <a:ext cx="114300" cy="114300"/>
            <a:chOff x="0" y="0"/>
            <a:chExt cx="114300" cy="114300"/>
          </a:xfrm>
        </p:grpSpPr>
        <p:sp>
          <p:nvSpPr>
            <p:cNvPr id="17" name="Freeform 17"/>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18" name="Group 18"/>
          <p:cNvGrpSpPr>
            <a:grpSpLocks noChangeAspect="1"/>
          </p:cNvGrpSpPr>
          <p:nvPr/>
        </p:nvGrpSpPr>
        <p:grpSpPr>
          <a:xfrm>
            <a:off x="1485900" y="4741859"/>
            <a:ext cx="114300" cy="114300"/>
            <a:chOff x="0" y="0"/>
            <a:chExt cx="114300" cy="114300"/>
          </a:xfrm>
        </p:grpSpPr>
        <p:sp>
          <p:nvSpPr>
            <p:cNvPr id="19" name="Freeform 19"/>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20" name="Group 20"/>
          <p:cNvGrpSpPr>
            <a:grpSpLocks noChangeAspect="1"/>
          </p:cNvGrpSpPr>
          <p:nvPr/>
        </p:nvGrpSpPr>
        <p:grpSpPr>
          <a:xfrm>
            <a:off x="1485900" y="6151559"/>
            <a:ext cx="114300" cy="114300"/>
            <a:chOff x="0" y="0"/>
            <a:chExt cx="114300" cy="114300"/>
          </a:xfrm>
        </p:grpSpPr>
        <p:sp>
          <p:nvSpPr>
            <p:cNvPr id="21" name="Freeform 21"/>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grpSp>
        <p:nvGrpSpPr>
          <p:cNvPr id="22" name="Group 22"/>
          <p:cNvGrpSpPr>
            <a:grpSpLocks noChangeAspect="1"/>
          </p:cNvGrpSpPr>
          <p:nvPr/>
        </p:nvGrpSpPr>
        <p:grpSpPr>
          <a:xfrm>
            <a:off x="1485900" y="6856409"/>
            <a:ext cx="114300" cy="114300"/>
            <a:chOff x="0" y="0"/>
            <a:chExt cx="114300" cy="114300"/>
          </a:xfrm>
        </p:grpSpPr>
        <p:sp>
          <p:nvSpPr>
            <p:cNvPr id="23" name="Freeform 23"/>
            <p:cNvSpPr/>
            <p:nvPr/>
          </p:nvSpPr>
          <p:spPr>
            <a:xfrm>
              <a:off x="0" y="0"/>
              <a:ext cx="114300" cy="114300"/>
            </a:xfrm>
            <a:custGeom>
              <a:avLst/>
              <a:gdLst/>
              <a:ahLst/>
              <a:cxnLst/>
              <a:rect l="l" t="t" r="r" b="b"/>
              <a:pathLst>
                <a:path w="114300" h="114300">
                  <a:moveTo>
                    <a:pt x="114300" y="57150"/>
                  </a:moveTo>
                  <a:cubicBezTo>
                    <a:pt x="114300" y="60960"/>
                    <a:pt x="113919" y="64643"/>
                    <a:pt x="113157" y="68326"/>
                  </a:cubicBezTo>
                  <a:cubicBezTo>
                    <a:pt x="112395" y="72009"/>
                    <a:pt x="111379" y="75565"/>
                    <a:pt x="109855" y="78994"/>
                  </a:cubicBezTo>
                  <a:cubicBezTo>
                    <a:pt x="108331" y="82423"/>
                    <a:pt x="106680" y="85725"/>
                    <a:pt x="104521" y="88900"/>
                  </a:cubicBezTo>
                  <a:cubicBezTo>
                    <a:pt x="102362" y="92075"/>
                    <a:pt x="100076" y="94869"/>
                    <a:pt x="97409" y="97536"/>
                  </a:cubicBezTo>
                  <a:cubicBezTo>
                    <a:pt x="94742" y="100203"/>
                    <a:pt x="91821" y="102616"/>
                    <a:pt x="88773" y="104648"/>
                  </a:cubicBezTo>
                  <a:cubicBezTo>
                    <a:pt x="85725" y="106680"/>
                    <a:pt x="82296" y="108458"/>
                    <a:pt x="78867" y="109982"/>
                  </a:cubicBezTo>
                  <a:cubicBezTo>
                    <a:pt x="75438" y="111506"/>
                    <a:pt x="71882" y="112522"/>
                    <a:pt x="68199" y="113284"/>
                  </a:cubicBezTo>
                  <a:cubicBezTo>
                    <a:pt x="64516" y="114046"/>
                    <a:pt x="60960" y="114300"/>
                    <a:pt x="57150" y="114300"/>
                  </a:cubicBezTo>
                  <a:cubicBezTo>
                    <a:pt x="53340" y="114300"/>
                    <a:pt x="49657" y="113919"/>
                    <a:pt x="45974" y="113157"/>
                  </a:cubicBezTo>
                  <a:cubicBezTo>
                    <a:pt x="42291" y="112395"/>
                    <a:pt x="38735" y="111379"/>
                    <a:pt x="35306" y="109855"/>
                  </a:cubicBezTo>
                  <a:cubicBezTo>
                    <a:pt x="31877" y="108331"/>
                    <a:pt x="28575" y="106680"/>
                    <a:pt x="25400" y="104521"/>
                  </a:cubicBezTo>
                  <a:cubicBezTo>
                    <a:pt x="22225" y="102362"/>
                    <a:pt x="19431" y="100076"/>
                    <a:pt x="16764" y="97409"/>
                  </a:cubicBezTo>
                  <a:cubicBezTo>
                    <a:pt x="14097" y="94742"/>
                    <a:pt x="11684" y="92075"/>
                    <a:pt x="9652" y="88900"/>
                  </a:cubicBezTo>
                  <a:cubicBezTo>
                    <a:pt x="7620" y="85725"/>
                    <a:pt x="5842" y="82550"/>
                    <a:pt x="4318" y="78994"/>
                  </a:cubicBezTo>
                  <a:cubicBezTo>
                    <a:pt x="2794" y="75438"/>
                    <a:pt x="1778" y="72009"/>
                    <a:pt x="1143" y="68326"/>
                  </a:cubicBezTo>
                  <a:cubicBezTo>
                    <a:pt x="508" y="64643"/>
                    <a:pt x="0" y="60960"/>
                    <a:pt x="0" y="57150"/>
                  </a:cubicBezTo>
                  <a:cubicBezTo>
                    <a:pt x="0" y="53340"/>
                    <a:pt x="381" y="49657"/>
                    <a:pt x="1143" y="45974"/>
                  </a:cubicBezTo>
                  <a:cubicBezTo>
                    <a:pt x="1905" y="42291"/>
                    <a:pt x="2921" y="38735"/>
                    <a:pt x="4445" y="35306"/>
                  </a:cubicBezTo>
                  <a:cubicBezTo>
                    <a:pt x="5969" y="31877"/>
                    <a:pt x="7493" y="28575"/>
                    <a:pt x="9652" y="25400"/>
                  </a:cubicBezTo>
                  <a:cubicBezTo>
                    <a:pt x="11811" y="22225"/>
                    <a:pt x="14097" y="19431"/>
                    <a:pt x="16764" y="16764"/>
                  </a:cubicBezTo>
                  <a:cubicBezTo>
                    <a:pt x="19431" y="14097"/>
                    <a:pt x="22352" y="11684"/>
                    <a:pt x="25400" y="9652"/>
                  </a:cubicBezTo>
                  <a:cubicBezTo>
                    <a:pt x="28448" y="7620"/>
                    <a:pt x="31877" y="5842"/>
                    <a:pt x="35306" y="4318"/>
                  </a:cubicBezTo>
                  <a:cubicBezTo>
                    <a:pt x="38735" y="2794"/>
                    <a:pt x="42291" y="1778"/>
                    <a:pt x="45974" y="1016"/>
                  </a:cubicBezTo>
                  <a:cubicBezTo>
                    <a:pt x="49657" y="254"/>
                    <a:pt x="53340" y="0"/>
                    <a:pt x="57150" y="0"/>
                  </a:cubicBezTo>
                  <a:cubicBezTo>
                    <a:pt x="60960" y="0"/>
                    <a:pt x="64643" y="381"/>
                    <a:pt x="68326" y="1143"/>
                  </a:cubicBezTo>
                  <a:cubicBezTo>
                    <a:pt x="72009" y="1905"/>
                    <a:pt x="75565" y="2921"/>
                    <a:pt x="78994" y="4445"/>
                  </a:cubicBezTo>
                  <a:cubicBezTo>
                    <a:pt x="82423" y="5969"/>
                    <a:pt x="85725" y="7620"/>
                    <a:pt x="88900" y="9779"/>
                  </a:cubicBezTo>
                  <a:cubicBezTo>
                    <a:pt x="92075" y="11938"/>
                    <a:pt x="94869" y="14224"/>
                    <a:pt x="97536" y="16891"/>
                  </a:cubicBezTo>
                  <a:cubicBezTo>
                    <a:pt x="100203" y="19558"/>
                    <a:pt x="102616" y="22479"/>
                    <a:pt x="104648" y="25527"/>
                  </a:cubicBezTo>
                  <a:cubicBezTo>
                    <a:pt x="106680" y="28575"/>
                    <a:pt x="108458" y="32004"/>
                    <a:pt x="109982" y="35433"/>
                  </a:cubicBezTo>
                  <a:cubicBezTo>
                    <a:pt x="111506" y="38862"/>
                    <a:pt x="112522" y="42418"/>
                    <a:pt x="113284" y="46101"/>
                  </a:cubicBezTo>
                  <a:cubicBezTo>
                    <a:pt x="114046" y="49784"/>
                    <a:pt x="114300" y="53340"/>
                    <a:pt x="114300" y="57150"/>
                  </a:cubicBezTo>
                  <a:close/>
                </a:path>
              </a:pathLst>
            </a:custGeom>
            <a:solidFill>
              <a:srgbClr val="FFFFFF"/>
            </a:solidFill>
          </p:spPr>
          <p:txBody>
            <a:bodyPr/>
            <a:lstStyle/>
            <a:p>
              <a:endParaRPr lang="en-MY"/>
            </a:p>
          </p:txBody>
        </p:sp>
      </p:grpSp>
      <p:sp>
        <p:nvSpPr>
          <p:cNvPr id="24" name="Freeform 24"/>
          <p:cNvSpPr/>
          <p:nvPr/>
        </p:nvSpPr>
        <p:spPr>
          <a:xfrm>
            <a:off x="14050079" y="570981"/>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25" name="Group 25"/>
          <p:cNvGrpSpPr/>
          <p:nvPr/>
        </p:nvGrpSpPr>
        <p:grpSpPr>
          <a:xfrm>
            <a:off x="649319" y="730344"/>
            <a:ext cx="10281295" cy="1543050"/>
            <a:chOff x="0" y="0"/>
            <a:chExt cx="2707831" cy="406400"/>
          </a:xfrm>
        </p:grpSpPr>
        <p:sp>
          <p:nvSpPr>
            <p:cNvPr id="26" name="Freeform 26"/>
            <p:cNvSpPr/>
            <p:nvPr/>
          </p:nvSpPr>
          <p:spPr>
            <a:xfrm>
              <a:off x="0" y="0"/>
              <a:ext cx="2707831" cy="406400"/>
            </a:xfrm>
            <a:custGeom>
              <a:avLst/>
              <a:gdLst/>
              <a:ahLst/>
              <a:cxnLst/>
              <a:rect l="l" t="t" r="r" b="b"/>
              <a:pathLst>
                <a:path w="2707831" h="406400">
                  <a:moveTo>
                    <a:pt x="0" y="0"/>
                  </a:moveTo>
                  <a:lnTo>
                    <a:pt x="2504631" y="0"/>
                  </a:lnTo>
                  <a:lnTo>
                    <a:pt x="2707831" y="203200"/>
                  </a:lnTo>
                  <a:lnTo>
                    <a:pt x="2504631" y="406400"/>
                  </a:lnTo>
                  <a:lnTo>
                    <a:pt x="0" y="406400"/>
                  </a:lnTo>
                  <a:lnTo>
                    <a:pt x="203200" y="203200"/>
                  </a:lnTo>
                  <a:lnTo>
                    <a:pt x="0" y="0"/>
                  </a:lnTo>
                  <a:close/>
                </a:path>
              </a:pathLst>
            </a:custGeom>
            <a:solidFill>
              <a:srgbClr val="5C011E"/>
            </a:solidFill>
          </p:spPr>
          <p:txBody>
            <a:bodyPr/>
            <a:lstStyle/>
            <a:p>
              <a:endParaRPr lang="en-MY"/>
            </a:p>
          </p:txBody>
        </p:sp>
        <p:sp>
          <p:nvSpPr>
            <p:cNvPr id="27" name="TextBox 27"/>
            <p:cNvSpPr txBox="1"/>
            <p:nvPr/>
          </p:nvSpPr>
          <p:spPr>
            <a:xfrm>
              <a:off x="177800" y="-114300"/>
              <a:ext cx="2453831" cy="520700"/>
            </a:xfrm>
            <a:prstGeom prst="rect">
              <a:avLst/>
            </a:prstGeom>
          </p:spPr>
          <p:txBody>
            <a:bodyPr lIns="50800" tIns="50800" rIns="50800" bIns="50800" rtlCol="0" anchor="ctr"/>
            <a:lstStyle/>
            <a:p>
              <a:pPr algn="ctr">
                <a:lnSpc>
                  <a:spcPts val="3149"/>
                </a:lnSpc>
              </a:pPr>
              <a:endParaRPr/>
            </a:p>
          </p:txBody>
        </p:sp>
      </p:grpSp>
      <p:sp>
        <p:nvSpPr>
          <p:cNvPr id="28" name="Freeform 28"/>
          <p:cNvSpPr/>
          <p:nvPr/>
        </p:nvSpPr>
        <p:spPr>
          <a:xfrm>
            <a:off x="649319" y="730939"/>
            <a:ext cx="1978563" cy="1542455"/>
          </a:xfrm>
          <a:custGeom>
            <a:avLst/>
            <a:gdLst/>
            <a:ahLst/>
            <a:cxnLst/>
            <a:rect l="l" t="t" r="r" b="b"/>
            <a:pathLst>
              <a:path w="1978563" h="1542455">
                <a:moveTo>
                  <a:pt x="0" y="0"/>
                </a:moveTo>
                <a:lnTo>
                  <a:pt x="1978563" y="0"/>
                </a:lnTo>
                <a:lnTo>
                  <a:pt x="1978563" y="1542455"/>
                </a:lnTo>
                <a:lnTo>
                  <a:pt x="0" y="1542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29" name="Freeform 29"/>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30" name="Freeform 30"/>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31" name="TextBox 31"/>
          <p:cNvSpPr txBox="1"/>
          <p:nvPr/>
        </p:nvSpPr>
        <p:spPr>
          <a:xfrm>
            <a:off x="1784299" y="2965371"/>
            <a:ext cx="7120929" cy="3552723"/>
          </a:xfrm>
          <a:prstGeom prst="rect">
            <a:avLst/>
          </a:prstGeom>
        </p:spPr>
        <p:txBody>
          <a:bodyPr lIns="0" tIns="0" rIns="0" bIns="0" rtlCol="0" anchor="t">
            <a:spAutoFit/>
          </a:bodyPr>
          <a:lstStyle/>
          <a:p>
            <a:pPr algn="l">
              <a:lnSpc>
                <a:spcPts val="5550"/>
              </a:lnSpc>
            </a:pPr>
            <a:r>
              <a:rPr lang="en-US" sz="3499" b="1">
                <a:solidFill>
                  <a:srgbClr val="000000"/>
                </a:solidFill>
                <a:latin typeface="Futura Bold"/>
                <a:ea typeface="Futura Bold"/>
                <a:cs typeface="Futura Bold"/>
                <a:sym typeface="Futura Bold"/>
              </a:rPr>
              <a:t>Chapter 1: Introduction</a:t>
            </a:r>
          </a:p>
          <a:p>
            <a:pPr algn="l">
              <a:lnSpc>
                <a:spcPts val="5550"/>
              </a:lnSpc>
            </a:pPr>
            <a:r>
              <a:rPr lang="en-US" sz="3499" b="1">
                <a:solidFill>
                  <a:srgbClr val="000000"/>
                </a:solidFill>
                <a:latin typeface="Futura Bold"/>
                <a:ea typeface="Futura Bold"/>
                <a:cs typeface="Futura Bold"/>
                <a:sym typeface="Futura Bold"/>
              </a:rPr>
              <a:t>Chapter 2: Literature Review</a:t>
            </a:r>
          </a:p>
          <a:p>
            <a:pPr algn="l">
              <a:lnSpc>
                <a:spcPts val="5550"/>
              </a:lnSpc>
            </a:pPr>
            <a:r>
              <a:rPr lang="en-US" sz="3499" b="1">
                <a:solidFill>
                  <a:srgbClr val="000000"/>
                </a:solidFill>
                <a:latin typeface="Futura Bold"/>
                <a:ea typeface="Futura Bold"/>
                <a:cs typeface="Futura Bold"/>
                <a:sym typeface="Futura Bold"/>
              </a:rPr>
              <a:t>Chapter 3: Research Methodology</a:t>
            </a:r>
          </a:p>
          <a:p>
            <a:pPr algn="l">
              <a:lnSpc>
                <a:spcPts val="5550"/>
              </a:lnSpc>
            </a:pPr>
            <a:r>
              <a:rPr lang="en-US" sz="3499" b="1">
                <a:solidFill>
                  <a:srgbClr val="000000"/>
                </a:solidFill>
                <a:latin typeface="Futura Bold"/>
                <a:ea typeface="Futura Bold"/>
                <a:cs typeface="Futura Bold"/>
                <a:sym typeface="Futura Bold"/>
              </a:rPr>
              <a:t>Chapter 4: Initial Findings &amp; Results</a:t>
            </a:r>
          </a:p>
          <a:p>
            <a:pPr algn="l">
              <a:lnSpc>
                <a:spcPts val="5550"/>
              </a:lnSpc>
            </a:pPr>
            <a:r>
              <a:rPr lang="en-US" sz="3499" b="1">
                <a:solidFill>
                  <a:srgbClr val="000000"/>
                </a:solidFill>
                <a:latin typeface="Futura Bold"/>
                <a:ea typeface="Futura Bold"/>
                <a:cs typeface="Futura Bold"/>
                <a:sym typeface="Futura Bold"/>
              </a:rPr>
              <a:t>Chapter 5: Future Works</a:t>
            </a:r>
          </a:p>
        </p:txBody>
      </p:sp>
      <p:sp>
        <p:nvSpPr>
          <p:cNvPr id="32" name="TextBox 32"/>
          <p:cNvSpPr txBox="1"/>
          <p:nvPr/>
        </p:nvSpPr>
        <p:spPr>
          <a:xfrm>
            <a:off x="2443982" y="1133585"/>
            <a:ext cx="6034964"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TABLE OF CONTENTS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9" name="Group 9"/>
          <p:cNvGrpSpPr/>
          <p:nvPr/>
        </p:nvGrpSpPr>
        <p:grpSpPr>
          <a:xfrm>
            <a:off x="1389587" y="742355"/>
            <a:ext cx="10332474" cy="1542455"/>
            <a:chOff x="0" y="0"/>
            <a:chExt cx="2721310" cy="406243"/>
          </a:xfrm>
        </p:grpSpPr>
        <p:sp>
          <p:nvSpPr>
            <p:cNvPr id="10" name="Freeform 10"/>
            <p:cNvSpPr/>
            <p:nvPr/>
          </p:nvSpPr>
          <p:spPr>
            <a:xfrm>
              <a:off x="0" y="0"/>
              <a:ext cx="2721310" cy="406243"/>
            </a:xfrm>
            <a:custGeom>
              <a:avLst/>
              <a:gdLst/>
              <a:ahLst/>
              <a:cxnLst/>
              <a:rect l="l" t="t" r="r" b="b"/>
              <a:pathLst>
                <a:path w="2721310" h="406243">
                  <a:moveTo>
                    <a:pt x="0" y="0"/>
                  </a:moveTo>
                  <a:lnTo>
                    <a:pt x="2518110" y="0"/>
                  </a:lnTo>
                  <a:lnTo>
                    <a:pt x="2721310" y="203122"/>
                  </a:lnTo>
                  <a:lnTo>
                    <a:pt x="2518110" y="406243"/>
                  </a:lnTo>
                  <a:lnTo>
                    <a:pt x="0" y="406243"/>
                  </a:lnTo>
                  <a:lnTo>
                    <a:pt x="203200" y="203122"/>
                  </a:lnTo>
                  <a:lnTo>
                    <a:pt x="0" y="0"/>
                  </a:lnTo>
                  <a:close/>
                </a:path>
              </a:pathLst>
            </a:custGeom>
            <a:solidFill>
              <a:srgbClr val="5C011E"/>
            </a:solidFill>
          </p:spPr>
          <p:txBody>
            <a:bodyPr/>
            <a:lstStyle/>
            <a:p>
              <a:endParaRPr lang="en-MY"/>
            </a:p>
          </p:txBody>
        </p:sp>
        <p:sp>
          <p:nvSpPr>
            <p:cNvPr id="11" name="TextBox 11"/>
            <p:cNvSpPr txBox="1"/>
            <p:nvPr/>
          </p:nvSpPr>
          <p:spPr>
            <a:xfrm>
              <a:off x="177800" y="-114300"/>
              <a:ext cx="2467310" cy="520543"/>
            </a:xfrm>
            <a:prstGeom prst="rect">
              <a:avLst/>
            </a:prstGeom>
          </p:spPr>
          <p:txBody>
            <a:bodyPr lIns="50800" tIns="50800" rIns="50800" bIns="50800" rtlCol="0" anchor="ctr"/>
            <a:lstStyle/>
            <a:p>
              <a:pPr algn="ctr">
                <a:lnSpc>
                  <a:spcPts val="3149"/>
                </a:lnSpc>
              </a:pPr>
              <a:endParaRPr/>
            </a:p>
          </p:txBody>
        </p:sp>
      </p:grpSp>
      <p:sp>
        <p:nvSpPr>
          <p:cNvPr id="12" name="TextBox 12"/>
          <p:cNvSpPr txBox="1"/>
          <p:nvPr/>
        </p:nvSpPr>
        <p:spPr>
          <a:xfrm>
            <a:off x="2764022" y="1145298"/>
            <a:ext cx="7277847"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Data Cleaning</a:t>
            </a:r>
          </a:p>
        </p:txBody>
      </p:sp>
      <p:sp>
        <p:nvSpPr>
          <p:cNvPr id="13" name="Freeform 13"/>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Freeform 16"/>
          <p:cNvSpPr/>
          <p:nvPr/>
        </p:nvSpPr>
        <p:spPr>
          <a:xfrm>
            <a:off x="782435" y="3096489"/>
            <a:ext cx="11241021" cy="5555742"/>
          </a:xfrm>
          <a:custGeom>
            <a:avLst/>
            <a:gdLst/>
            <a:ahLst/>
            <a:cxnLst/>
            <a:rect l="l" t="t" r="r" b="b"/>
            <a:pathLst>
              <a:path w="11241021" h="5555742">
                <a:moveTo>
                  <a:pt x="0" y="0"/>
                </a:moveTo>
                <a:lnTo>
                  <a:pt x="11241021" y="0"/>
                </a:lnTo>
                <a:lnTo>
                  <a:pt x="11241021" y="5555741"/>
                </a:lnTo>
                <a:lnTo>
                  <a:pt x="0" y="5555741"/>
                </a:lnTo>
                <a:lnTo>
                  <a:pt x="0" y="0"/>
                </a:lnTo>
                <a:close/>
              </a:path>
            </a:pathLst>
          </a:custGeom>
          <a:blipFill>
            <a:blip r:embed="rId9"/>
            <a:stretch>
              <a:fillRect/>
            </a:stretch>
          </a:blipFill>
        </p:spPr>
        <p:txBody>
          <a:bodyPr/>
          <a:lstStyle/>
          <a:p>
            <a:endParaRPr lang="en-MY"/>
          </a:p>
        </p:txBody>
      </p:sp>
      <p:sp>
        <p:nvSpPr>
          <p:cNvPr id="17" name="TextBox 17"/>
          <p:cNvSpPr txBox="1"/>
          <p:nvPr/>
        </p:nvSpPr>
        <p:spPr>
          <a:xfrm>
            <a:off x="4162677" y="8776856"/>
            <a:ext cx="6284952" cy="373250"/>
          </a:xfrm>
          <a:prstGeom prst="rect">
            <a:avLst/>
          </a:prstGeom>
        </p:spPr>
        <p:txBody>
          <a:bodyPr lIns="0" tIns="0" rIns="0" bIns="0" rtlCol="0" anchor="t">
            <a:spAutoFit/>
          </a:bodyPr>
          <a:lstStyle/>
          <a:p>
            <a:pPr algn="ctr">
              <a:lnSpc>
                <a:spcPts val="2732"/>
              </a:lnSpc>
              <a:spcBef>
                <a:spcPct val="0"/>
              </a:spcBef>
            </a:pPr>
            <a:r>
              <a:rPr lang="en-US" sz="2675" b="1" spc="66">
                <a:solidFill>
                  <a:srgbClr val="000000"/>
                </a:solidFill>
                <a:latin typeface="Hagrid Text Bold"/>
                <a:ea typeface="Hagrid Text Bold"/>
                <a:cs typeface="Hagrid Text Bold"/>
                <a:sym typeface="Hagrid Text Bold"/>
              </a:rPr>
              <a:t>Figure 4.6: Data Cleaning Code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8" name="Group 8"/>
          <p:cNvGrpSpPr/>
          <p:nvPr/>
        </p:nvGrpSpPr>
        <p:grpSpPr>
          <a:xfrm>
            <a:off x="1389587" y="742355"/>
            <a:ext cx="10332474" cy="1542455"/>
            <a:chOff x="0" y="0"/>
            <a:chExt cx="2721310" cy="406243"/>
          </a:xfrm>
        </p:grpSpPr>
        <p:sp>
          <p:nvSpPr>
            <p:cNvPr id="9" name="Freeform 9"/>
            <p:cNvSpPr/>
            <p:nvPr/>
          </p:nvSpPr>
          <p:spPr>
            <a:xfrm>
              <a:off x="0" y="0"/>
              <a:ext cx="2721310" cy="406243"/>
            </a:xfrm>
            <a:custGeom>
              <a:avLst/>
              <a:gdLst/>
              <a:ahLst/>
              <a:cxnLst/>
              <a:rect l="l" t="t" r="r" b="b"/>
              <a:pathLst>
                <a:path w="2721310" h="406243">
                  <a:moveTo>
                    <a:pt x="0" y="0"/>
                  </a:moveTo>
                  <a:lnTo>
                    <a:pt x="2518110" y="0"/>
                  </a:lnTo>
                  <a:lnTo>
                    <a:pt x="2721310" y="203122"/>
                  </a:lnTo>
                  <a:lnTo>
                    <a:pt x="2518110" y="406243"/>
                  </a:lnTo>
                  <a:lnTo>
                    <a:pt x="0" y="406243"/>
                  </a:lnTo>
                  <a:lnTo>
                    <a:pt x="203200" y="203122"/>
                  </a:lnTo>
                  <a:lnTo>
                    <a:pt x="0" y="0"/>
                  </a:lnTo>
                  <a:close/>
                </a:path>
              </a:pathLst>
            </a:custGeom>
            <a:solidFill>
              <a:srgbClr val="5C011E"/>
            </a:solidFill>
          </p:spPr>
          <p:txBody>
            <a:bodyPr/>
            <a:lstStyle/>
            <a:p>
              <a:endParaRPr lang="en-MY"/>
            </a:p>
          </p:txBody>
        </p:sp>
        <p:sp>
          <p:nvSpPr>
            <p:cNvPr id="10" name="TextBox 10"/>
            <p:cNvSpPr txBox="1"/>
            <p:nvPr/>
          </p:nvSpPr>
          <p:spPr>
            <a:xfrm>
              <a:off x="177800" y="-114300"/>
              <a:ext cx="2467310" cy="520543"/>
            </a:xfrm>
            <a:prstGeom prst="rect">
              <a:avLst/>
            </a:prstGeom>
          </p:spPr>
          <p:txBody>
            <a:bodyPr lIns="50800" tIns="50800" rIns="50800" bIns="50800" rtlCol="0" anchor="ctr"/>
            <a:lstStyle/>
            <a:p>
              <a:pPr algn="ctr">
                <a:lnSpc>
                  <a:spcPts val="3149"/>
                </a:lnSpc>
              </a:pPr>
              <a:endParaRPr/>
            </a:p>
          </p:txBody>
        </p:sp>
      </p:grpSp>
      <p:sp>
        <p:nvSpPr>
          <p:cNvPr id="11" name="TextBox 11"/>
          <p:cNvSpPr txBox="1"/>
          <p:nvPr/>
        </p:nvSpPr>
        <p:spPr>
          <a:xfrm>
            <a:off x="2501310" y="768089"/>
            <a:ext cx="7803271" cy="141478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Using SMOTE Model for Balancing Data</a:t>
            </a:r>
          </a:p>
        </p:txBody>
      </p:sp>
      <p:sp>
        <p:nvSpPr>
          <p:cNvPr id="12" name="Freeform 12"/>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3" name="Freeform 13"/>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4" name="Freeform 14"/>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a:off x="1721169" y="2718800"/>
            <a:ext cx="6970545" cy="5858679"/>
          </a:xfrm>
          <a:custGeom>
            <a:avLst/>
            <a:gdLst/>
            <a:ahLst/>
            <a:cxnLst/>
            <a:rect l="l" t="t" r="r" b="b"/>
            <a:pathLst>
              <a:path w="6970545" h="5858679">
                <a:moveTo>
                  <a:pt x="0" y="0"/>
                </a:moveTo>
                <a:lnTo>
                  <a:pt x="6970545" y="0"/>
                </a:lnTo>
                <a:lnTo>
                  <a:pt x="6970545" y="5858679"/>
                </a:lnTo>
                <a:lnTo>
                  <a:pt x="0" y="5858679"/>
                </a:lnTo>
                <a:lnTo>
                  <a:pt x="0" y="0"/>
                </a:lnTo>
                <a:close/>
              </a:path>
            </a:pathLst>
          </a:custGeom>
          <a:blipFill>
            <a:blip r:embed="rId9"/>
            <a:stretch>
              <a:fillRect/>
            </a:stretch>
          </a:blipFill>
        </p:spPr>
        <p:txBody>
          <a:bodyPr/>
          <a:lstStyle/>
          <a:p>
            <a:endParaRPr lang="en-MY"/>
          </a:p>
        </p:txBody>
      </p:sp>
      <p:sp>
        <p:nvSpPr>
          <p:cNvPr id="16" name="TextBox 16"/>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sp>
        <p:nvSpPr>
          <p:cNvPr id="17" name="TextBox 17"/>
          <p:cNvSpPr txBox="1"/>
          <p:nvPr/>
        </p:nvSpPr>
        <p:spPr>
          <a:xfrm>
            <a:off x="1967704" y="8845284"/>
            <a:ext cx="6477476" cy="411098"/>
          </a:xfrm>
          <a:prstGeom prst="rect">
            <a:avLst/>
          </a:prstGeom>
        </p:spPr>
        <p:txBody>
          <a:bodyPr lIns="0" tIns="0" rIns="0" bIns="0" rtlCol="0" anchor="t">
            <a:spAutoFit/>
          </a:bodyPr>
          <a:lstStyle/>
          <a:p>
            <a:pPr algn="ctr">
              <a:lnSpc>
                <a:spcPts val="3066"/>
              </a:lnSpc>
              <a:spcBef>
                <a:spcPct val="0"/>
              </a:spcBef>
            </a:pPr>
            <a:r>
              <a:rPr lang="en-US" sz="2190" b="1">
                <a:solidFill>
                  <a:srgbClr val="000000"/>
                </a:solidFill>
                <a:latin typeface="Futura Bold"/>
                <a:ea typeface="Futura Bold"/>
                <a:cs typeface="Futura Bold"/>
                <a:sym typeface="Futura Bold"/>
              </a:rPr>
              <a:t> Figure 4.7: Transaction Type Distribution After SMOTE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8" name="Group 8"/>
          <p:cNvGrpSpPr/>
          <p:nvPr/>
        </p:nvGrpSpPr>
        <p:grpSpPr>
          <a:xfrm>
            <a:off x="1389587" y="742355"/>
            <a:ext cx="10332474" cy="1542455"/>
            <a:chOff x="0" y="0"/>
            <a:chExt cx="2721310" cy="406243"/>
          </a:xfrm>
        </p:grpSpPr>
        <p:sp>
          <p:nvSpPr>
            <p:cNvPr id="9" name="Freeform 9"/>
            <p:cNvSpPr/>
            <p:nvPr/>
          </p:nvSpPr>
          <p:spPr>
            <a:xfrm>
              <a:off x="0" y="0"/>
              <a:ext cx="2721310" cy="406243"/>
            </a:xfrm>
            <a:custGeom>
              <a:avLst/>
              <a:gdLst/>
              <a:ahLst/>
              <a:cxnLst/>
              <a:rect l="l" t="t" r="r" b="b"/>
              <a:pathLst>
                <a:path w="2721310" h="406243">
                  <a:moveTo>
                    <a:pt x="0" y="0"/>
                  </a:moveTo>
                  <a:lnTo>
                    <a:pt x="2518110" y="0"/>
                  </a:lnTo>
                  <a:lnTo>
                    <a:pt x="2721310" y="203122"/>
                  </a:lnTo>
                  <a:lnTo>
                    <a:pt x="2518110" y="406243"/>
                  </a:lnTo>
                  <a:lnTo>
                    <a:pt x="0" y="406243"/>
                  </a:lnTo>
                  <a:lnTo>
                    <a:pt x="203200" y="203122"/>
                  </a:lnTo>
                  <a:lnTo>
                    <a:pt x="0" y="0"/>
                  </a:lnTo>
                  <a:close/>
                </a:path>
              </a:pathLst>
            </a:custGeom>
            <a:solidFill>
              <a:srgbClr val="5C011E"/>
            </a:solidFill>
          </p:spPr>
          <p:txBody>
            <a:bodyPr/>
            <a:lstStyle/>
            <a:p>
              <a:endParaRPr lang="en-MY"/>
            </a:p>
          </p:txBody>
        </p:sp>
        <p:sp>
          <p:nvSpPr>
            <p:cNvPr id="10" name="TextBox 10"/>
            <p:cNvSpPr txBox="1"/>
            <p:nvPr/>
          </p:nvSpPr>
          <p:spPr>
            <a:xfrm>
              <a:off x="177800" y="-114300"/>
              <a:ext cx="2467310" cy="520543"/>
            </a:xfrm>
            <a:prstGeom prst="rect">
              <a:avLst/>
            </a:prstGeom>
          </p:spPr>
          <p:txBody>
            <a:bodyPr lIns="50800" tIns="50800" rIns="50800" bIns="50800" rtlCol="0" anchor="ctr"/>
            <a:lstStyle/>
            <a:p>
              <a:pPr algn="ctr">
                <a:lnSpc>
                  <a:spcPts val="3149"/>
                </a:lnSpc>
              </a:pPr>
              <a:endParaRPr/>
            </a:p>
          </p:txBody>
        </p:sp>
      </p:grpSp>
      <p:sp>
        <p:nvSpPr>
          <p:cNvPr id="11" name="TextBox 11"/>
          <p:cNvSpPr txBox="1"/>
          <p:nvPr/>
        </p:nvSpPr>
        <p:spPr>
          <a:xfrm>
            <a:off x="2764022" y="1128134"/>
            <a:ext cx="7803271"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Feature Extraction</a:t>
            </a:r>
          </a:p>
        </p:txBody>
      </p:sp>
      <p:sp>
        <p:nvSpPr>
          <p:cNvPr id="12" name="Freeform 12"/>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3" name="Freeform 13"/>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4" name="Freeform 14"/>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a:off x="1389587" y="2856877"/>
            <a:ext cx="8426292" cy="5768944"/>
          </a:xfrm>
          <a:custGeom>
            <a:avLst/>
            <a:gdLst/>
            <a:ahLst/>
            <a:cxnLst/>
            <a:rect l="l" t="t" r="r" b="b"/>
            <a:pathLst>
              <a:path w="8426292" h="5768944">
                <a:moveTo>
                  <a:pt x="0" y="0"/>
                </a:moveTo>
                <a:lnTo>
                  <a:pt x="8426292" y="0"/>
                </a:lnTo>
                <a:lnTo>
                  <a:pt x="8426292" y="5768944"/>
                </a:lnTo>
                <a:lnTo>
                  <a:pt x="0" y="5768944"/>
                </a:lnTo>
                <a:lnTo>
                  <a:pt x="0" y="0"/>
                </a:lnTo>
                <a:close/>
              </a:path>
            </a:pathLst>
          </a:custGeom>
          <a:blipFill>
            <a:blip r:embed="rId9"/>
            <a:stretch>
              <a:fillRect/>
            </a:stretch>
          </a:blipFill>
        </p:spPr>
        <p:txBody>
          <a:bodyPr/>
          <a:lstStyle/>
          <a:p>
            <a:endParaRPr lang="en-MY"/>
          </a:p>
        </p:txBody>
      </p:sp>
      <p:sp>
        <p:nvSpPr>
          <p:cNvPr id="16" name="TextBox 16"/>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sp>
        <p:nvSpPr>
          <p:cNvPr id="17" name="TextBox 17"/>
          <p:cNvSpPr txBox="1"/>
          <p:nvPr/>
        </p:nvSpPr>
        <p:spPr>
          <a:xfrm>
            <a:off x="2077590" y="8692496"/>
            <a:ext cx="7050286" cy="409599"/>
          </a:xfrm>
          <a:prstGeom prst="rect">
            <a:avLst/>
          </a:prstGeom>
        </p:spPr>
        <p:txBody>
          <a:bodyPr lIns="0" tIns="0" rIns="0" bIns="0" rtlCol="0" anchor="t">
            <a:spAutoFit/>
          </a:bodyPr>
          <a:lstStyle/>
          <a:p>
            <a:pPr algn="ctr">
              <a:lnSpc>
                <a:spcPts val="3149"/>
              </a:lnSpc>
              <a:spcBef>
                <a:spcPct val="0"/>
              </a:spcBef>
            </a:pPr>
            <a:r>
              <a:rPr lang="en-US" sz="1999" b="1">
                <a:solidFill>
                  <a:srgbClr val="000000"/>
                </a:solidFill>
                <a:latin typeface="Futura Bold"/>
                <a:ea typeface="Futura Bold"/>
                <a:cs typeface="Futura Bold"/>
                <a:sym typeface="Futura Bold"/>
              </a:rPr>
              <a:t>Figure 4.8: Correlation Heatmap of Features for Resampled Data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9" name="Group 9"/>
          <p:cNvGrpSpPr/>
          <p:nvPr/>
        </p:nvGrpSpPr>
        <p:grpSpPr>
          <a:xfrm>
            <a:off x="1389587" y="742355"/>
            <a:ext cx="10332474" cy="1542455"/>
            <a:chOff x="0" y="0"/>
            <a:chExt cx="2721310" cy="406243"/>
          </a:xfrm>
        </p:grpSpPr>
        <p:sp>
          <p:nvSpPr>
            <p:cNvPr id="10" name="Freeform 10"/>
            <p:cNvSpPr/>
            <p:nvPr/>
          </p:nvSpPr>
          <p:spPr>
            <a:xfrm>
              <a:off x="0" y="0"/>
              <a:ext cx="2721310" cy="406243"/>
            </a:xfrm>
            <a:custGeom>
              <a:avLst/>
              <a:gdLst/>
              <a:ahLst/>
              <a:cxnLst/>
              <a:rect l="l" t="t" r="r" b="b"/>
              <a:pathLst>
                <a:path w="2721310" h="406243">
                  <a:moveTo>
                    <a:pt x="0" y="0"/>
                  </a:moveTo>
                  <a:lnTo>
                    <a:pt x="2518110" y="0"/>
                  </a:lnTo>
                  <a:lnTo>
                    <a:pt x="2721310" y="203122"/>
                  </a:lnTo>
                  <a:lnTo>
                    <a:pt x="2518110" y="406243"/>
                  </a:lnTo>
                  <a:lnTo>
                    <a:pt x="0" y="406243"/>
                  </a:lnTo>
                  <a:lnTo>
                    <a:pt x="203200" y="203122"/>
                  </a:lnTo>
                  <a:lnTo>
                    <a:pt x="0" y="0"/>
                  </a:lnTo>
                  <a:close/>
                </a:path>
              </a:pathLst>
            </a:custGeom>
            <a:solidFill>
              <a:srgbClr val="5C011E"/>
            </a:solidFill>
          </p:spPr>
          <p:txBody>
            <a:bodyPr/>
            <a:lstStyle/>
            <a:p>
              <a:endParaRPr lang="en-MY"/>
            </a:p>
          </p:txBody>
        </p:sp>
        <p:sp>
          <p:nvSpPr>
            <p:cNvPr id="11" name="TextBox 11"/>
            <p:cNvSpPr txBox="1"/>
            <p:nvPr/>
          </p:nvSpPr>
          <p:spPr>
            <a:xfrm>
              <a:off x="177800" y="-114300"/>
              <a:ext cx="2467310" cy="520543"/>
            </a:xfrm>
            <a:prstGeom prst="rect">
              <a:avLst/>
            </a:prstGeom>
          </p:spPr>
          <p:txBody>
            <a:bodyPr lIns="50800" tIns="50800" rIns="50800" bIns="50800" rtlCol="0" anchor="ctr"/>
            <a:lstStyle/>
            <a:p>
              <a:pPr algn="ctr">
                <a:lnSpc>
                  <a:spcPts val="3149"/>
                </a:lnSpc>
              </a:pPr>
              <a:endParaRPr/>
            </a:p>
          </p:txBody>
        </p:sp>
      </p:grpSp>
      <p:sp>
        <p:nvSpPr>
          <p:cNvPr id="12" name="TextBox 12"/>
          <p:cNvSpPr txBox="1"/>
          <p:nvPr/>
        </p:nvSpPr>
        <p:spPr>
          <a:xfrm>
            <a:off x="2764022" y="1128134"/>
            <a:ext cx="7803271"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Data Modeling</a:t>
            </a:r>
          </a:p>
        </p:txBody>
      </p:sp>
      <p:sp>
        <p:nvSpPr>
          <p:cNvPr id="13" name="Freeform 13"/>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Freeform 16"/>
          <p:cNvSpPr/>
          <p:nvPr/>
        </p:nvSpPr>
        <p:spPr>
          <a:xfrm>
            <a:off x="1174730" y="3096489"/>
            <a:ext cx="11301259" cy="2500404"/>
          </a:xfrm>
          <a:custGeom>
            <a:avLst/>
            <a:gdLst/>
            <a:ahLst/>
            <a:cxnLst/>
            <a:rect l="l" t="t" r="r" b="b"/>
            <a:pathLst>
              <a:path w="11301259" h="2500404">
                <a:moveTo>
                  <a:pt x="0" y="0"/>
                </a:moveTo>
                <a:lnTo>
                  <a:pt x="11301259" y="0"/>
                </a:lnTo>
                <a:lnTo>
                  <a:pt x="11301259" y="2500403"/>
                </a:lnTo>
                <a:lnTo>
                  <a:pt x="0" y="2500403"/>
                </a:lnTo>
                <a:lnTo>
                  <a:pt x="0" y="0"/>
                </a:lnTo>
                <a:close/>
              </a:path>
            </a:pathLst>
          </a:custGeom>
          <a:blipFill>
            <a:blip r:embed="rId9"/>
            <a:stretch>
              <a:fillRect/>
            </a:stretch>
          </a:blipFill>
        </p:spPr>
        <p:txBody>
          <a:bodyPr/>
          <a:lstStyle/>
          <a:p>
            <a:endParaRPr lang="en-MY"/>
          </a:p>
        </p:txBody>
      </p:sp>
      <p:sp>
        <p:nvSpPr>
          <p:cNvPr id="17" name="Freeform 17"/>
          <p:cNvSpPr/>
          <p:nvPr/>
        </p:nvSpPr>
        <p:spPr>
          <a:xfrm>
            <a:off x="1174730" y="6453142"/>
            <a:ext cx="11301259" cy="2472150"/>
          </a:xfrm>
          <a:custGeom>
            <a:avLst/>
            <a:gdLst/>
            <a:ahLst/>
            <a:cxnLst/>
            <a:rect l="l" t="t" r="r" b="b"/>
            <a:pathLst>
              <a:path w="11301259" h="2472150">
                <a:moveTo>
                  <a:pt x="0" y="0"/>
                </a:moveTo>
                <a:lnTo>
                  <a:pt x="11301259" y="0"/>
                </a:lnTo>
                <a:lnTo>
                  <a:pt x="11301259" y="2472151"/>
                </a:lnTo>
                <a:lnTo>
                  <a:pt x="0" y="2472151"/>
                </a:lnTo>
                <a:lnTo>
                  <a:pt x="0" y="0"/>
                </a:lnTo>
                <a:close/>
              </a:path>
            </a:pathLst>
          </a:custGeom>
          <a:blipFill>
            <a:blip r:embed="rId10"/>
            <a:stretch>
              <a:fillRect/>
            </a:stretch>
          </a:blipFill>
        </p:spPr>
        <p:txBody>
          <a:bodyPr/>
          <a:lstStyle/>
          <a:p>
            <a:endParaRPr lang="en-MY"/>
          </a:p>
        </p:txBody>
      </p:sp>
      <p:sp>
        <p:nvSpPr>
          <p:cNvPr id="18" name="TextBox 18"/>
          <p:cNvSpPr txBox="1"/>
          <p:nvPr/>
        </p:nvSpPr>
        <p:spPr>
          <a:xfrm>
            <a:off x="4587699" y="5747604"/>
            <a:ext cx="4475321" cy="389716"/>
          </a:xfrm>
          <a:prstGeom prst="rect">
            <a:avLst/>
          </a:prstGeom>
        </p:spPr>
        <p:txBody>
          <a:bodyPr lIns="0" tIns="0" rIns="0" bIns="0" rtlCol="0" anchor="t">
            <a:spAutoFit/>
          </a:bodyPr>
          <a:lstStyle/>
          <a:p>
            <a:pPr algn="ctr">
              <a:lnSpc>
                <a:spcPts val="3089"/>
              </a:lnSpc>
              <a:spcBef>
                <a:spcPct val="0"/>
              </a:spcBef>
            </a:pPr>
            <a:r>
              <a:rPr lang="en-US" sz="2206" b="1" spc="55">
                <a:solidFill>
                  <a:srgbClr val="000000"/>
                </a:solidFill>
                <a:latin typeface="Hagrid Text Bold"/>
                <a:ea typeface="Hagrid Text Bold"/>
                <a:cs typeface="Hagrid Text Bold"/>
                <a:sym typeface="Hagrid Text Bold"/>
              </a:rPr>
              <a:t>Figure 4.9: LSTM Modeling </a:t>
            </a:r>
          </a:p>
        </p:txBody>
      </p:sp>
      <p:sp>
        <p:nvSpPr>
          <p:cNvPr id="19" name="TextBox 19"/>
          <p:cNvSpPr txBox="1"/>
          <p:nvPr/>
        </p:nvSpPr>
        <p:spPr>
          <a:xfrm>
            <a:off x="4587822" y="9077693"/>
            <a:ext cx="4124563" cy="372142"/>
          </a:xfrm>
          <a:prstGeom prst="rect">
            <a:avLst/>
          </a:prstGeom>
        </p:spPr>
        <p:txBody>
          <a:bodyPr lIns="0" tIns="0" rIns="0" bIns="0" rtlCol="0" anchor="t">
            <a:spAutoFit/>
          </a:bodyPr>
          <a:lstStyle/>
          <a:p>
            <a:pPr algn="ctr">
              <a:lnSpc>
                <a:spcPts val="2903"/>
              </a:lnSpc>
              <a:spcBef>
                <a:spcPct val="0"/>
              </a:spcBef>
            </a:pPr>
            <a:r>
              <a:rPr lang="en-US" sz="2073" b="1" spc="51">
                <a:solidFill>
                  <a:srgbClr val="000000"/>
                </a:solidFill>
                <a:latin typeface="Hagrid Text Bold"/>
                <a:ea typeface="Hagrid Text Bold"/>
                <a:cs typeface="Hagrid Text Bold"/>
                <a:sym typeface="Hagrid Text Bold"/>
              </a:rPr>
              <a:t>Figure 4.10: RNN Modeling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61438" y="449708"/>
            <a:ext cx="3184457" cy="1157985"/>
          </a:xfrm>
          <a:custGeom>
            <a:avLst/>
            <a:gdLst/>
            <a:ahLst/>
            <a:cxnLst/>
            <a:rect l="l" t="t" r="r" b="b"/>
            <a:pathLst>
              <a:path w="3184457" h="1157985">
                <a:moveTo>
                  <a:pt x="0" y="0"/>
                </a:moveTo>
                <a:lnTo>
                  <a:pt x="3184457" y="0"/>
                </a:lnTo>
                <a:lnTo>
                  <a:pt x="3184457" y="1157984"/>
                </a:lnTo>
                <a:lnTo>
                  <a:pt x="0" y="1157984"/>
                </a:lnTo>
                <a:lnTo>
                  <a:pt x="0" y="0"/>
                </a:lnTo>
                <a:close/>
              </a:path>
            </a:pathLst>
          </a:custGeom>
          <a:blipFill>
            <a:blip r:embed="rId2"/>
            <a:stretch>
              <a:fillRect t="-90799" b="-84199"/>
            </a:stretch>
          </a:blipFill>
        </p:spPr>
        <p:txBody>
          <a:bodyPr/>
          <a:lstStyle/>
          <a:p>
            <a:endParaRPr lang="en-MY"/>
          </a:p>
        </p:txBody>
      </p:sp>
      <p:grpSp>
        <p:nvGrpSpPr>
          <p:cNvPr id="3" name="Group 3"/>
          <p:cNvGrpSpPr>
            <a:grpSpLocks noChangeAspect="1"/>
          </p:cNvGrpSpPr>
          <p:nvPr/>
        </p:nvGrpSpPr>
        <p:grpSpPr>
          <a:xfrm>
            <a:off x="4220861" y="4409640"/>
            <a:ext cx="9144000" cy="1124845"/>
            <a:chOff x="0" y="0"/>
            <a:chExt cx="9144000" cy="1124839"/>
          </a:xfrm>
        </p:grpSpPr>
        <p:sp>
          <p:nvSpPr>
            <p:cNvPr id="4" name="Freeform 4"/>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5" name="Group 5"/>
          <p:cNvGrpSpPr/>
          <p:nvPr/>
        </p:nvGrpSpPr>
        <p:grpSpPr>
          <a:xfrm>
            <a:off x="-150473" y="4371975"/>
            <a:ext cx="17784943" cy="1543050"/>
            <a:chOff x="0" y="0"/>
            <a:chExt cx="4684100" cy="406400"/>
          </a:xfrm>
        </p:grpSpPr>
        <p:sp>
          <p:nvSpPr>
            <p:cNvPr id="6" name="Freeform 6"/>
            <p:cNvSpPr/>
            <p:nvPr/>
          </p:nvSpPr>
          <p:spPr>
            <a:xfrm>
              <a:off x="0" y="0"/>
              <a:ext cx="4684100" cy="406400"/>
            </a:xfrm>
            <a:custGeom>
              <a:avLst/>
              <a:gdLst/>
              <a:ahLst/>
              <a:cxnLst/>
              <a:rect l="l" t="t" r="r" b="b"/>
              <a:pathLst>
                <a:path w="4684100" h="406400">
                  <a:moveTo>
                    <a:pt x="4480900" y="0"/>
                  </a:moveTo>
                  <a:lnTo>
                    <a:pt x="0" y="0"/>
                  </a:lnTo>
                  <a:lnTo>
                    <a:pt x="0" y="406400"/>
                  </a:lnTo>
                  <a:lnTo>
                    <a:pt x="4480900" y="406400"/>
                  </a:lnTo>
                  <a:lnTo>
                    <a:pt x="4684100" y="203200"/>
                  </a:lnTo>
                  <a:lnTo>
                    <a:pt x="4480900" y="0"/>
                  </a:lnTo>
                  <a:close/>
                </a:path>
              </a:pathLst>
            </a:custGeom>
            <a:solidFill>
              <a:srgbClr val="5C011E"/>
            </a:solidFill>
          </p:spPr>
          <p:txBody>
            <a:bodyPr/>
            <a:lstStyle/>
            <a:p>
              <a:endParaRPr lang="en-MY"/>
            </a:p>
          </p:txBody>
        </p:sp>
        <p:sp>
          <p:nvSpPr>
            <p:cNvPr id="7" name="TextBox 7"/>
            <p:cNvSpPr txBox="1"/>
            <p:nvPr/>
          </p:nvSpPr>
          <p:spPr>
            <a:xfrm>
              <a:off x="0" y="-114300"/>
              <a:ext cx="4569800" cy="520700"/>
            </a:xfrm>
            <a:prstGeom prst="rect">
              <a:avLst/>
            </a:prstGeom>
          </p:spPr>
          <p:txBody>
            <a:bodyPr lIns="50800" tIns="50800" rIns="50800" bIns="50800" rtlCol="0" anchor="ctr"/>
            <a:lstStyle/>
            <a:p>
              <a:pPr algn="ctr">
                <a:lnSpc>
                  <a:spcPts val="3149"/>
                </a:lnSpc>
              </a:pPr>
              <a:endParaRPr/>
            </a:p>
          </p:txBody>
        </p:sp>
      </p:grpSp>
      <p:sp>
        <p:nvSpPr>
          <p:cNvPr id="8" name="TextBox 8"/>
          <p:cNvSpPr txBox="1"/>
          <p:nvPr/>
        </p:nvSpPr>
        <p:spPr>
          <a:xfrm>
            <a:off x="749081" y="4825215"/>
            <a:ext cx="11512827" cy="1332815"/>
          </a:xfrm>
          <a:prstGeom prst="rect">
            <a:avLst/>
          </a:prstGeom>
        </p:spPr>
        <p:txBody>
          <a:bodyPr lIns="0" tIns="0" rIns="0" bIns="0" rtlCol="0" anchor="t">
            <a:spAutoFit/>
          </a:bodyPr>
          <a:lstStyle/>
          <a:p>
            <a:pPr algn="l">
              <a:lnSpc>
                <a:spcPts val="5148"/>
              </a:lnSpc>
            </a:pPr>
            <a:r>
              <a:rPr lang="en-US" sz="3677" b="1" spc="91">
                <a:solidFill>
                  <a:srgbClr val="FFFFFF"/>
                </a:solidFill>
                <a:latin typeface="Hagrid Text Bold"/>
                <a:ea typeface="Hagrid Text Bold"/>
                <a:cs typeface="Hagrid Text Bold"/>
                <a:sym typeface="Hagrid Text Bold"/>
              </a:rPr>
              <a:t>INITIAL FINDING AND RESULTS</a:t>
            </a:r>
          </a:p>
          <a:p>
            <a:pPr algn="l">
              <a:lnSpc>
                <a:spcPts val="5354"/>
              </a:lnSpc>
            </a:pPr>
            <a:endParaRPr lang="en-US" sz="3677" b="1" spc="91">
              <a:solidFill>
                <a:srgbClr val="FFFFFF"/>
              </a:solidFill>
              <a:latin typeface="Hagrid Text Bold"/>
              <a:ea typeface="Hagrid Text Bold"/>
              <a:cs typeface="Hagrid Text Bold"/>
              <a:sym typeface="Hagrid Text Bold"/>
            </a:endParaRPr>
          </a:p>
        </p:txBody>
      </p:sp>
      <p:sp>
        <p:nvSpPr>
          <p:cNvPr id="9" name="AutoShape 9"/>
          <p:cNvSpPr/>
          <p:nvPr/>
        </p:nvSpPr>
        <p:spPr>
          <a:xfrm>
            <a:off x="9144000" y="5143500"/>
            <a:ext cx="7582948" cy="0"/>
          </a:xfrm>
          <a:prstGeom prst="line">
            <a:avLst/>
          </a:prstGeom>
          <a:ln w="38100" cap="flat">
            <a:solidFill>
              <a:srgbClr val="F9B101"/>
            </a:solidFill>
            <a:prstDash val="solid"/>
            <a:headEnd type="none" w="sm" len="sm"/>
            <a:tailEnd type="triangle" w="lg" len="med"/>
          </a:ln>
        </p:spPr>
        <p:txBody>
          <a:bodyPr/>
          <a:lstStyle/>
          <a:p>
            <a:endParaRPr lang="en-MY"/>
          </a:p>
        </p:txBody>
      </p:sp>
      <p:sp>
        <p:nvSpPr>
          <p:cNvPr id="10" name="Freeform 10"/>
          <p:cNvSpPr/>
          <p:nvPr/>
        </p:nvSpPr>
        <p:spPr>
          <a:xfrm>
            <a:off x="0" y="0"/>
            <a:ext cx="3122105" cy="4114800"/>
          </a:xfrm>
          <a:custGeom>
            <a:avLst/>
            <a:gdLst/>
            <a:ahLst/>
            <a:cxnLst/>
            <a:rect l="l" t="t" r="r" b="b"/>
            <a:pathLst>
              <a:path w="3122105" h="4114800">
                <a:moveTo>
                  <a:pt x="0" y="0"/>
                </a:moveTo>
                <a:lnTo>
                  <a:pt x="3122105" y="0"/>
                </a:lnTo>
                <a:lnTo>
                  <a:pt x="312210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1" name="Freeform 11"/>
          <p:cNvSpPr/>
          <p:nvPr/>
        </p:nvSpPr>
        <p:spPr>
          <a:xfrm rot="-10800000">
            <a:off x="15165896" y="6172200"/>
            <a:ext cx="3122105" cy="4114800"/>
          </a:xfrm>
          <a:custGeom>
            <a:avLst/>
            <a:gdLst/>
            <a:ahLst/>
            <a:cxnLst/>
            <a:rect l="l" t="t" r="r" b="b"/>
            <a:pathLst>
              <a:path w="3122105" h="4114800">
                <a:moveTo>
                  <a:pt x="0" y="0"/>
                </a:moveTo>
                <a:lnTo>
                  <a:pt x="3122104" y="0"/>
                </a:lnTo>
                <a:lnTo>
                  <a:pt x="31221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2" name="Freeform 12"/>
          <p:cNvSpPr/>
          <p:nvPr/>
        </p:nvSpPr>
        <p:spPr>
          <a:xfrm>
            <a:off x="0" y="4371975"/>
            <a:ext cx="1979327" cy="1543050"/>
          </a:xfrm>
          <a:custGeom>
            <a:avLst/>
            <a:gdLst/>
            <a:ahLst/>
            <a:cxnLst/>
            <a:rect l="l" t="t" r="r" b="b"/>
            <a:pathLst>
              <a:path w="1979327" h="1543050">
                <a:moveTo>
                  <a:pt x="0" y="0"/>
                </a:moveTo>
                <a:lnTo>
                  <a:pt x="1979327" y="0"/>
                </a:lnTo>
                <a:lnTo>
                  <a:pt x="1979327" y="1543050"/>
                </a:lnTo>
                <a:lnTo>
                  <a:pt x="0" y="1543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9" name="Group 9"/>
          <p:cNvGrpSpPr/>
          <p:nvPr/>
        </p:nvGrpSpPr>
        <p:grpSpPr>
          <a:xfrm>
            <a:off x="1389587" y="742355"/>
            <a:ext cx="10332474" cy="1542455"/>
            <a:chOff x="0" y="0"/>
            <a:chExt cx="2721310" cy="406243"/>
          </a:xfrm>
        </p:grpSpPr>
        <p:sp>
          <p:nvSpPr>
            <p:cNvPr id="10" name="Freeform 10"/>
            <p:cNvSpPr/>
            <p:nvPr/>
          </p:nvSpPr>
          <p:spPr>
            <a:xfrm>
              <a:off x="0" y="0"/>
              <a:ext cx="2721310" cy="406243"/>
            </a:xfrm>
            <a:custGeom>
              <a:avLst/>
              <a:gdLst/>
              <a:ahLst/>
              <a:cxnLst/>
              <a:rect l="l" t="t" r="r" b="b"/>
              <a:pathLst>
                <a:path w="2721310" h="406243">
                  <a:moveTo>
                    <a:pt x="0" y="0"/>
                  </a:moveTo>
                  <a:lnTo>
                    <a:pt x="2518110" y="0"/>
                  </a:lnTo>
                  <a:lnTo>
                    <a:pt x="2721310" y="203122"/>
                  </a:lnTo>
                  <a:lnTo>
                    <a:pt x="2518110" y="406243"/>
                  </a:lnTo>
                  <a:lnTo>
                    <a:pt x="0" y="406243"/>
                  </a:lnTo>
                  <a:lnTo>
                    <a:pt x="203200" y="203122"/>
                  </a:lnTo>
                  <a:lnTo>
                    <a:pt x="0" y="0"/>
                  </a:lnTo>
                  <a:close/>
                </a:path>
              </a:pathLst>
            </a:custGeom>
            <a:solidFill>
              <a:srgbClr val="5C011E"/>
            </a:solidFill>
          </p:spPr>
          <p:txBody>
            <a:bodyPr/>
            <a:lstStyle/>
            <a:p>
              <a:endParaRPr lang="en-MY"/>
            </a:p>
          </p:txBody>
        </p:sp>
        <p:sp>
          <p:nvSpPr>
            <p:cNvPr id="11" name="TextBox 11"/>
            <p:cNvSpPr txBox="1"/>
            <p:nvPr/>
          </p:nvSpPr>
          <p:spPr>
            <a:xfrm>
              <a:off x="177800" y="-114300"/>
              <a:ext cx="2467310" cy="520543"/>
            </a:xfrm>
            <a:prstGeom prst="rect">
              <a:avLst/>
            </a:prstGeom>
          </p:spPr>
          <p:txBody>
            <a:bodyPr lIns="50800" tIns="50800" rIns="50800" bIns="50800" rtlCol="0" anchor="ctr"/>
            <a:lstStyle/>
            <a:p>
              <a:pPr algn="ctr">
                <a:lnSpc>
                  <a:spcPts val="3149"/>
                </a:lnSpc>
              </a:pPr>
              <a:endParaRPr/>
            </a:p>
          </p:txBody>
        </p:sp>
      </p:grpSp>
      <p:sp>
        <p:nvSpPr>
          <p:cNvPr id="12" name="TextBox 12"/>
          <p:cNvSpPr txBox="1"/>
          <p:nvPr/>
        </p:nvSpPr>
        <p:spPr>
          <a:xfrm>
            <a:off x="2764022" y="1128134"/>
            <a:ext cx="7803271" cy="69850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Initial Results</a:t>
            </a:r>
          </a:p>
        </p:txBody>
      </p:sp>
      <p:sp>
        <p:nvSpPr>
          <p:cNvPr id="13" name="Freeform 13"/>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6" name="Freeform 16"/>
          <p:cNvSpPr/>
          <p:nvPr/>
        </p:nvSpPr>
        <p:spPr>
          <a:xfrm>
            <a:off x="2378869" y="2808142"/>
            <a:ext cx="9803648" cy="5642484"/>
          </a:xfrm>
          <a:custGeom>
            <a:avLst/>
            <a:gdLst/>
            <a:ahLst/>
            <a:cxnLst/>
            <a:rect l="l" t="t" r="r" b="b"/>
            <a:pathLst>
              <a:path w="9803648" h="5642484">
                <a:moveTo>
                  <a:pt x="0" y="0"/>
                </a:moveTo>
                <a:lnTo>
                  <a:pt x="9803648" y="0"/>
                </a:lnTo>
                <a:lnTo>
                  <a:pt x="9803648" y="5642484"/>
                </a:lnTo>
                <a:lnTo>
                  <a:pt x="0" y="5642484"/>
                </a:lnTo>
                <a:lnTo>
                  <a:pt x="0" y="0"/>
                </a:lnTo>
                <a:close/>
              </a:path>
            </a:pathLst>
          </a:custGeom>
          <a:blipFill>
            <a:blip r:embed="rId9"/>
            <a:stretch>
              <a:fillRect/>
            </a:stretch>
          </a:blipFill>
        </p:spPr>
        <p:txBody>
          <a:bodyPr/>
          <a:lstStyle/>
          <a:p>
            <a:endParaRPr lang="en-MY"/>
          </a:p>
        </p:txBody>
      </p:sp>
      <p:sp>
        <p:nvSpPr>
          <p:cNvPr id="17" name="TextBox 17"/>
          <p:cNvSpPr txBox="1"/>
          <p:nvPr/>
        </p:nvSpPr>
        <p:spPr>
          <a:xfrm>
            <a:off x="3030912" y="8691131"/>
            <a:ext cx="4624288" cy="331966"/>
          </a:xfrm>
          <a:prstGeom prst="rect">
            <a:avLst/>
          </a:prstGeom>
        </p:spPr>
        <p:txBody>
          <a:bodyPr lIns="0" tIns="0" rIns="0" bIns="0" rtlCol="0" anchor="t">
            <a:spAutoFit/>
          </a:bodyPr>
          <a:lstStyle/>
          <a:p>
            <a:pPr algn="ctr">
              <a:lnSpc>
                <a:spcPts val="2549"/>
              </a:lnSpc>
              <a:spcBef>
                <a:spcPct val="0"/>
              </a:spcBef>
            </a:pPr>
            <a:r>
              <a:rPr lang="en-US" sz="1821" b="1" spc="45">
                <a:solidFill>
                  <a:srgbClr val="000000"/>
                </a:solidFill>
                <a:latin typeface="Hagrid Text Bold"/>
                <a:ea typeface="Hagrid Text Bold"/>
                <a:cs typeface="Hagrid Text Bold"/>
                <a:sym typeface="Hagrid Text Bold"/>
              </a:rPr>
              <a:t>Figure 4.11: Initial Results of LSTM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9" name="Group 9"/>
          <p:cNvGrpSpPr/>
          <p:nvPr/>
        </p:nvGrpSpPr>
        <p:grpSpPr>
          <a:xfrm>
            <a:off x="1389587" y="742355"/>
            <a:ext cx="10332474" cy="1542455"/>
            <a:chOff x="0" y="0"/>
            <a:chExt cx="2721310" cy="406243"/>
          </a:xfrm>
        </p:grpSpPr>
        <p:sp>
          <p:nvSpPr>
            <p:cNvPr id="10" name="Freeform 10"/>
            <p:cNvSpPr/>
            <p:nvPr/>
          </p:nvSpPr>
          <p:spPr>
            <a:xfrm>
              <a:off x="0" y="0"/>
              <a:ext cx="2721310" cy="406243"/>
            </a:xfrm>
            <a:custGeom>
              <a:avLst/>
              <a:gdLst/>
              <a:ahLst/>
              <a:cxnLst/>
              <a:rect l="l" t="t" r="r" b="b"/>
              <a:pathLst>
                <a:path w="2721310" h="406243">
                  <a:moveTo>
                    <a:pt x="0" y="0"/>
                  </a:moveTo>
                  <a:lnTo>
                    <a:pt x="2518110" y="0"/>
                  </a:lnTo>
                  <a:lnTo>
                    <a:pt x="2721310" y="203122"/>
                  </a:lnTo>
                  <a:lnTo>
                    <a:pt x="2518110" y="406243"/>
                  </a:lnTo>
                  <a:lnTo>
                    <a:pt x="0" y="406243"/>
                  </a:lnTo>
                  <a:lnTo>
                    <a:pt x="203200" y="203122"/>
                  </a:lnTo>
                  <a:lnTo>
                    <a:pt x="0" y="0"/>
                  </a:lnTo>
                  <a:close/>
                </a:path>
              </a:pathLst>
            </a:custGeom>
            <a:solidFill>
              <a:srgbClr val="5C011E"/>
            </a:solidFill>
          </p:spPr>
          <p:txBody>
            <a:bodyPr/>
            <a:lstStyle/>
            <a:p>
              <a:endParaRPr lang="en-MY"/>
            </a:p>
          </p:txBody>
        </p:sp>
        <p:sp>
          <p:nvSpPr>
            <p:cNvPr id="11" name="TextBox 11"/>
            <p:cNvSpPr txBox="1"/>
            <p:nvPr/>
          </p:nvSpPr>
          <p:spPr>
            <a:xfrm>
              <a:off x="177800" y="-114300"/>
              <a:ext cx="2467310" cy="520543"/>
            </a:xfrm>
            <a:prstGeom prst="rect">
              <a:avLst/>
            </a:prstGeom>
          </p:spPr>
          <p:txBody>
            <a:bodyPr lIns="50800" tIns="50800" rIns="50800" bIns="50800" rtlCol="0" anchor="ctr"/>
            <a:lstStyle/>
            <a:p>
              <a:pPr algn="ctr">
                <a:lnSpc>
                  <a:spcPts val="3149"/>
                </a:lnSpc>
              </a:pPr>
              <a:endParaRPr/>
            </a:p>
          </p:txBody>
        </p:sp>
      </p:grpSp>
      <p:sp>
        <p:nvSpPr>
          <p:cNvPr id="12" name="Freeform 12"/>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3" name="Freeform 13"/>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4" name="Freeform 14"/>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5" name="Freeform 15"/>
          <p:cNvSpPr/>
          <p:nvPr/>
        </p:nvSpPr>
        <p:spPr>
          <a:xfrm>
            <a:off x="2008174" y="2730230"/>
            <a:ext cx="9314966" cy="5563105"/>
          </a:xfrm>
          <a:custGeom>
            <a:avLst/>
            <a:gdLst/>
            <a:ahLst/>
            <a:cxnLst/>
            <a:rect l="l" t="t" r="r" b="b"/>
            <a:pathLst>
              <a:path w="9314966" h="5563105">
                <a:moveTo>
                  <a:pt x="0" y="0"/>
                </a:moveTo>
                <a:lnTo>
                  <a:pt x="9314966" y="0"/>
                </a:lnTo>
                <a:lnTo>
                  <a:pt x="9314966" y="5563105"/>
                </a:lnTo>
                <a:lnTo>
                  <a:pt x="0" y="5563105"/>
                </a:lnTo>
                <a:lnTo>
                  <a:pt x="0" y="0"/>
                </a:lnTo>
                <a:close/>
              </a:path>
            </a:pathLst>
          </a:custGeom>
          <a:blipFill>
            <a:blip r:embed="rId9"/>
            <a:stretch>
              <a:fillRect/>
            </a:stretch>
          </a:blipFill>
        </p:spPr>
        <p:txBody>
          <a:bodyPr/>
          <a:lstStyle/>
          <a:p>
            <a:endParaRPr lang="en-MY"/>
          </a:p>
        </p:txBody>
      </p:sp>
      <p:sp>
        <p:nvSpPr>
          <p:cNvPr id="16" name="TextBox 16"/>
          <p:cNvSpPr txBox="1"/>
          <p:nvPr/>
        </p:nvSpPr>
        <p:spPr>
          <a:xfrm>
            <a:off x="3049968" y="8691131"/>
            <a:ext cx="4586176" cy="331966"/>
          </a:xfrm>
          <a:prstGeom prst="rect">
            <a:avLst/>
          </a:prstGeom>
        </p:spPr>
        <p:txBody>
          <a:bodyPr lIns="0" tIns="0" rIns="0" bIns="0" rtlCol="0" anchor="t">
            <a:spAutoFit/>
          </a:bodyPr>
          <a:lstStyle/>
          <a:p>
            <a:pPr algn="ctr">
              <a:lnSpc>
                <a:spcPts val="2549"/>
              </a:lnSpc>
              <a:spcBef>
                <a:spcPct val="0"/>
              </a:spcBef>
            </a:pPr>
            <a:r>
              <a:rPr lang="en-US" sz="1821" b="1" spc="45">
                <a:solidFill>
                  <a:srgbClr val="000000"/>
                </a:solidFill>
                <a:latin typeface="Hagrid Text Bold"/>
                <a:ea typeface="Hagrid Text Bold"/>
                <a:cs typeface="Hagrid Text Bold"/>
                <a:sym typeface="Hagrid Text Bold"/>
              </a:rPr>
              <a:t>Figure 4.13: Initial Results of RNN</a:t>
            </a:r>
          </a:p>
        </p:txBody>
      </p:sp>
      <p:sp>
        <p:nvSpPr>
          <p:cNvPr id="17" name="TextBox 17"/>
          <p:cNvSpPr txBox="1"/>
          <p:nvPr/>
        </p:nvSpPr>
        <p:spPr>
          <a:xfrm>
            <a:off x="2764022" y="1128134"/>
            <a:ext cx="7803271" cy="69850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Initial Results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237" y="1028681"/>
            <a:ext cx="9362218" cy="1124845"/>
          </a:xfrm>
          <a:custGeom>
            <a:avLst/>
            <a:gdLst/>
            <a:ahLst/>
            <a:cxnLst/>
            <a:rect l="l" t="t" r="r" b="b"/>
            <a:pathLst>
              <a:path w="9362218" h="1124845">
                <a:moveTo>
                  <a:pt x="0" y="0"/>
                </a:moveTo>
                <a:lnTo>
                  <a:pt x="9362218" y="0"/>
                </a:lnTo>
                <a:lnTo>
                  <a:pt x="9362218" y="1124845"/>
                </a:lnTo>
                <a:lnTo>
                  <a:pt x="0" y="11248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MY"/>
          </a:p>
        </p:txBody>
      </p:sp>
      <p:sp>
        <p:nvSpPr>
          <p:cNvPr id="3" name="Freeform 3"/>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4"/>
            <a:stretch>
              <a:fillRect t="-90799" b="-84200"/>
            </a:stretch>
          </a:blipFill>
        </p:spPr>
        <p:txBody>
          <a:bodyPr/>
          <a:lstStyle/>
          <a:p>
            <a:endParaRPr lang="en-MY"/>
          </a:p>
        </p:txBody>
      </p:sp>
      <p:grpSp>
        <p:nvGrpSpPr>
          <p:cNvPr id="4" name="Group 4"/>
          <p:cNvGrpSpPr>
            <a:grpSpLocks noChangeAspect="1"/>
          </p:cNvGrpSpPr>
          <p:nvPr/>
        </p:nvGrpSpPr>
        <p:grpSpPr>
          <a:xfrm>
            <a:off x="0" y="1028700"/>
            <a:ext cx="9144000" cy="1124845"/>
            <a:chOff x="0" y="0"/>
            <a:chExt cx="9144000" cy="1124839"/>
          </a:xfrm>
        </p:grpSpPr>
        <p:sp>
          <p:nvSpPr>
            <p:cNvPr id="5" name="Freeform 5"/>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6" name="Group 6"/>
          <p:cNvGrpSpPr>
            <a:grpSpLocks noChangeAspect="1"/>
          </p:cNvGrpSpPr>
          <p:nvPr/>
        </p:nvGrpSpPr>
        <p:grpSpPr>
          <a:xfrm>
            <a:off x="14311141" y="1028700"/>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8" name="TextBox 8"/>
          <p:cNvSpPr txBox="1"/>
          <p:nvPr/>
        </p:nvSpPr>
        <p:spPr>
          <a:xfrm>
            <a:off x="10447630" y="3727290"/>
            <a:ext cx="119663" cy="866670"/>
          </a:xfrm>
          <a:prstGeom prst="rect">
            <a:avLst/>
          </a:prstGeom>
        </p:spPr>
        <p:txBody>
          <a:bodyPr lIns="0" tIns="0" rIns="0" bIns="0" rtlCol="0" anchor="t">
            <a:spAutoFit/>
          </a:bodyPr>
          <a:lstStyle/>
          <a:p>
            <a:pPr algn="l">
              <a:lnSpc>
                <a:spcPts val="7498"/>
              </a:lnSpc>
            </a:pPr>
            <a:r>
              <a:rPr lang="en-US" sz="2999">
                <a:solidFill>
                  <a:srgbClr val="FFFFFF"/>
                </a:solidFill>
                <a:latin typeface="Futura"/>
                <a:ea typeface="Futura"/>
                <a:cs typeface="Futura"/>
                <a:sym typeface="Futura"/>
              </a:rPr>
              <a:t> </a:t>
            </a:r>
          </a:p>
        </p:txBody>
      </p:sp>
      <p:grpSp>
        <p:nvGrpSpPr>
          <p:cNvPr id="9" name="Group 9"/>
          <p:cNvGrpSpPr/>
          <p:nvPr/>
        </p:nvGrpSpPr>
        <p:grpSpPr>
          <a:xfrm>
            <a:off x="1389587" y="742355"/>
            <a:ext cx="10332474" cy="1542455"/>
            <a:chOff x="0" y="0"/>
            <a:chExt cx="2721310" cy="406243"/>
          </a:xfrm>
        </p:grpSpPr>
        <p:sp>
          <p:nvSpPr>
            <p:cNvPr id="10" name="Freeform 10"/>
            <p:cNvSpPr/>
            <p:nvPr/>
          </p:nvSpPr>
          <p:spPr>
            <a:xfrm>
              <a:off x="0" y="0"/>
              <a:ext cx="2721310" cy="406243"/>
            </a:xfrm>
            <a:custGeom>
              <a:avLst/>
              <a:gdLst/>
              <a:ahLst/>
              <a:cxnLst/>
              <a:rect l="l" t="t" r="r" b="b"/>
              <a:pathLst>
                <a:path w="2721310" h="406243">
                  <a:moveTo>
                    <a:pt x="0" y="0"/>
                  </a:moveTo>
                  <a:lnTo>
                    <a:pt x="2518110" y="0"/>
                  </a:lnTo>
                  <a:lnTo>
                    <a:pt x="2721310" y="203122"/>
                  </a:lnTo>
                  <a:lnTo>
                    <a:pt x="2518110" y="406243"/>
                  </a:lnTo>
                  <a:lnTo>
                    <a:pt x="0" y="406243"/>
                  </a:lnTo>
                  <a:lnTo>
                    <a:pt x="203200" y="203122"/>
                  </a:lnTo>
                  <a:lnTo>
                    <a:pt x="0" y="0"/>
                  </a:lnTo>
                  <a:close/>
                </a:path>
              </a:pathLst>
            </a:custGeom>
            <a:solidFill>
              <a:srgbClr val="5C011E"/>
            </a:solidFill>
          </p:spPr>
          <p:txBody>
            <a:bodyPr/>
            <a:lstStyle/>
            <a:p>
              <a:endParaRPr lang="en-MY"/>
            </a:p>
          </p:txBody>
        </p:sp>
        <p:sp>
          <p:nvSpPr>
            <p:cNvPr id="11" name="TextBox 11"/>
            <p:cNvSpPr txBox="1"/>
            <p:nvPr/>
          </p:nvSpPr>
          <p:spPr>
            <a:xfrm>
              <a:off x="177800" y="-114300"/>
              <a:ext cx="2467310" cy="520543"/>
            </a:xfrm>
            <a:prstGeom prst="rect">
              <a:avLst/>
            </a:prstGeom>
          </p:spPr>
          <p:txBody>
            <a:bodyPr lIns="50800" tIns="50800" rIns="50800" bIns="50800" rtlCol="0" anchor="ctr"/>
            <a:lstStyle/>
            <a:p>
              <a:pPr algn="ctr">
                <a:lnSpc>
                  <a:spcPts val="3149"/>
                </a:lnSpc>
              </a:pPr>
              <a:endParaRPr/>
            </a:p>
          </p:txBody>
        </p:sp>
      </p:grpSp>
      <p:sp>
        <p:nvSpPr>
          <p:cNvPr id="12" name="Freeform 12"/>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3" name="Freeform 13"/>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sp>
        <p:nvSpPr>
          <p:cNvPr id="14" name="Freeform 14"/>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MY"/>
          </a:p>
        </p:txBody>
      </p:sp>
      <p:grpSp>
        <p:nvGrpSpPr>
          <p:cNvPr id="15" name="Group 15"/>
          <p:cNvGrpSpPr/>
          <p:nvPr/>
        </p:nvGrpSpPr>
        <p:grpSpPr>
          <a:xfrm>
            <a:off x="753587" y="2962309"/>
            <a:ext cx="7735896" cy="2735987"/>
            <a:chOff x="0" y="0"/>
            <a:chExt cx="2155698" cy="762415"/>
          </a:xfrm>
        </p:grpSpPr>
        <p:sp>
          <p:nvSpPr>
            <p:cNvPr id="16" name="Freeform 16"/>
            <p:cNvSpPr/>
            <p:nvPr/>
          </p:nvSpPr>
          <p:spPr>
            <a:xfrm>
              <a:off x="0" y="0"/>
              <a:ext cx="2155698" cy="762415"/>
            </a:xfrm>
            <a:custGeom>
              <a:avLst/>
              <a:gdLst/>
              <a:ahLst/>
              <a:cxnLst/>
              <a:rect l="l" t="t" r="r" b="b"/>
              <a:pathLst>
                <a:path w="2155698" h="762415">
                  <a:moveTo>
                    <a:pt x="51040" y="0"/>
                  </a:moveTo>
                  <a:lnTo>
                    <a:pt x="2104659" y="0"/>
                  </a:lnTo>
                  <a:cubicBezTo>
                    <a:pt x="2132847" y="0"/>
                    <a:pt x="2155698" y="22851"/>
                    <a:pt x="2155698" y="51040"/>
                  </a:cubicBezTo>
                  <a:lnTo>
                    <a:pt x="2155698" y="711375"/>
                  </a:lnTo>
                  <a:cubicBezTo>
                    <a:pt x="2155698" y="739564"/>
                    <a:pt x="2132847" y="762415"/>
                    <a:pt x="2104659" y="762415"/>
                  </a:cubicBezTo>
                  <a:lnTo>
                    <a:pt x="51040" y="762415"/>
                  </a:lnTo>
                  <a:cubicBezTo>
                    <a:pt x="37503" y="762415"/>
                    <a:pt x="24521" y="757037"/>
                    <a:pt x="14949" y="747466"/>
                  </a:cubicBezTo>
                  <a:cubicBezTo>
                    <a:pt x="5377" y="737894"/>
                    <a:pt x="0" y="724912"/>
                    <a:pt x="0" y="711375"/>
                  </a:cubicBezTo>
                  <a:lnTo>
                    <a:pt x="0" y="51040"/>
                  </a:lnTo>
                  <a:cubicBezTo>
                    <a:pt x="0" y="22851"/>
                    <a:pt x="22851" y="0"/>
                    <a:pt x="51040" y="0"/>
                  </a:cubicBezTo>
                  <a:close/>
                </a:path>
              </a:pathLst>
            </a:custGeom>
            <a:solidFill>
              <a:srgbClr val="E6EEF0"/>
            </a:solidFill>
          </p:spPr>
          <p:txBody>
            <a:bodyPr/>
            <a:lstStyle/>
            <a:p>
              <a:endParaRPr lang="en-MY"/>
            </a:p>
          </p:txBody>
        </p:sp>
        <p:sp>
          <p:nvSpPr>
            <p:cNvPr id="17" name="TextBox 17"/>
            <p:cNvSpPr txBox="1"/>
            <p:nvPr/>
          </p:nvSpPr>
          <p:spPr>
            <a:xfrm>
              <a:off x="0" y="-114300"/>
              <a:ext cx="2155698" cy="876715"/>
            </a:xfrm>
            <a:prstGeom prst="rect">
              <a:avLst/>
            </a:prstGeom>
          </p:spPr>
          <p:txBody>
            <a:bodyPr lIns="50800" tIns="50800" rIns="50800" bIns="50800" rtlCol="0" anchor="ctr"/>
            <a:lstStyle/>
            <a:p>
              <a:pPr algn="ctr">
                <a:lnSpc>
                  <a:spcPts val="3149"/>
                </a:lnSpc>
              </a:pPr>
              <a:endParaRPr/>
            </a:p>
          </p:txBody>
        </p:sp>
      </p:grpSp>
      <p:grpSp>
        <p:nvGrpSpPr>
          <p:cNvPr id="18" name="Group 18"/>
          <p:cNvGrpSpPr/>
          <p:nvPr/>
        </p:nvGrpSpPr>
        <p:grpSpPr>
          <a:xfrm>
            <a:off x="9377374" y="2962309"/>
            <a:ext cx="7735896" cy="3021737"/>
            <a:chOff x="0" y="0"/>
            <a:chExt cx="2155698" cy="842042"/>
          </a:xfrm>
        </p:grpSpPr>
        <p:sp>
          <p:nvSpPr>
            <p:cNvPr id="19" name="Freeform 19"/>
            <p:cNvSpPr/>
            <p:nvPr/>
          </p:nvSpPr>
          <p:spPr>
            <a:xfrm>
              <a:off x="0" y="0"/>
              <a:ext cx="2155698" cy="842042"/>
            </a:xfrm>
            <a:custGeom>
              <a:avLst/>
              <a:gdLst/>
              <a:ahLst/>
              <a:cxnLst/>
              <a:rect l="l" t="t" r="r" b="b"/>
              <a:pathLst>
                <a:path w="2155698" h="842042">
                  <a:moveTo>
                    <a:pt x="51040" y="0"/>
                  </a:moveTo>
                  <a:lnTo>
                    <a:pt x="2104659" y="0"/>
                  </a:lnTo>
                  <a:cubicBezTo>
                    <a:pt x="2132847" y="0"/>
                    <a:pt x="2155698" y="22851"/>
                    <a:pt x="2155698" y="51040"/>
                  </a:cubicBezTo>
                  <a:lnTo>
                    <a:pt x="2155698" y="791003"/>
                  </a:lnTo>
                  <a:cubicBezTo>
                    <a:pt x="2155698" y="804539"/>
                    <a:pt x="2150321" y="817522"/>
                    <a:pt x="2140749" y="827093"/>
                  </a:cubicBezTo>
                  <a:cubicBezTo>
                    <a:pt x="2131177" y="836665"/>
                    <a:pt x="2118195" y="842042"/>
                    <a:pt x="2104659" y="842042"/>
                  </a:cubicBezTo>
                  <a:lnTo>
                    <a:pt x="51040" y="842042"/>
                  </a:lnTo>
                  <a:cubicBezTo>
                    <a:pt x="22851" y="842042"/>
                    <a:pt x="0" y="819191"/>
                    <a:pt x="0" y="791003"/>
                  </a:cubicBezTo>
                  <a:lnTo>
                    <a:pt x="0" y="51040"/>
                  </a:lnTo>
                  <a:cubicBezTo>
                    <a:pt x="0" y="22851"/>
                    <a:pt x="22851" y="0"/>
                    <a:pt x="51040" y="0"/>
                  </a:cubicBezTo>
                  <a:close/>
                </a:path>
              </a:pathLst>
            </a:custGeom>
            <a:solidFill>
              <a:srgbClr val="E6EEF0"/>
            </a:solidFill>
          </p:spPr>
          <p:txBody>
            <a:bodyPr/>
            <a:lstStyle/>
            <a:p>
              <a:endParaRPr lang="en-MY"/>
            </a:p>
          </p:txBody>
        </p:sp>
        <p:sp>
          <p:nvSpPr>
            <p:cNvPr id="20" name="TextBox 20"/>
            <p:cNvSpPr txBox="1"/>
            <p:nvPr/>
          </p:nvSpPr>
          <p:spPr>
            <a:xfrm>
              <a:off x="0" y="-114300"/>
              <a:ext cx="2155698" cy="956342"/>
            </a:xfrm>
            <a:prstGeom prst="rect">
              <a:avLst/>
            </a:prstGeom>
          </p:spPr>
          <p:txBody>
            <a:bodyPr lIns="50800" tIns="50800" rIns="50800" bIns="50800" rtlCol="0" anchor="ctr"/>
            <a:lstStyle/>
            <a:p>
              <a:pPr algn="ctr">
                <a:lnSpc>
                  <a:spcPts val="3149"/>
                </a:lnSpc>
              </a:pPr>
              <a:endParaRPr/>
            </a:p>
          </p:txBody>
        </p:sp>
      </p:grpSp>
      <p:grpSp>
        <p:nvGrpSpPr>
          <p:cNvPr id="21" name="Group 21"/>
          <p:cNvGrpSpPr/>
          <p:nvPr/>
        </p:nvGrpSpPr>
        <p:grpSpPr>
          <a:xfrm>
            <a:off x="5049362" y="6374571"/>
            <a:ext cx="7735896" cy="2735987"/>
            <a:chOff x="0" y="0"/>
            <a:chExt cx="2155698" cy="762415"/>
          </a:xfrm>
        </p:grpSpPr>
        <p:sp>
          <p:nvSpPr>
            <p:cNvPr id="22" name="Freeform 22"/>
            <p:cNvSpPr/>
            <p:nvPr/>
          </p:nvSpPr>
          <p:spPr>
            <a:xfrm>
              <a:off x="0" y="0"/>
              <a:ext cx="2155698" cy="762415"/>
            </a:xfrm>
            <a:custGeom>
              <a:avLst/>
              <a:gdLst/>
              <a:ahLst/>
              <a:cxnLst/>
              <a:rect l="l" t="t" r="r" b="b"/>
              <a:pathLst>
                <a:path w="2155698" h="762415">
                  <a:moveTo>
                    <a:pt x="51040" y="0"/>
                  </a:moveTo>
                  <a:lnTo>
                    <a:pt x="2104659" y="0"/>
                  </a:lnTo>
                  <a:cubicBezTo>
                    <a:pt x="2132847" y="0"/>
                    <a:pt x="2155698" y="22851"/>
                    <a:pt x="2155698" y="51040"/>
                  </a:cubicBezTo>
                  <a:lnTo>
                    <a:pt x="2155698" y="711375"/>
                  </a:lnTo>
                  <a:cubicBezTo>
                    <a:pt x="2155698" y="739564"/>
                    <a:pt x="2132847" y="762415"/>
                    <a:pt x="2104659" y="762415"/>
                  </a:cubicBezTo>
                  <a:lnTo>
                    <a:pt x="51040" y="762415"/>
                  </a:lnTo>
                  <a:cubicBezTo>
                    <a:pt x="37503" y="762415"/>
                    <a:pt x="24521" y="757037"/>
                    <a:pt x="14949" y="747466"/>
                  </a:cubicBezTo>
                  <a:cubicBezTo>
                    <a:pt x="5377" y="737894"/>
                    <a:pt x="0" y="724912"/>
                    <a:pt x="0" y="711375"/>
                  </a:cubicBezTo>
                  <a:lnTo>
                    <a:pt x="0" y="51040"/>
                  </a:lnTo>
                  <a:cubicBezTo>
                    <a:pt x="0" y="22851"/>
                    <a:pt x="22851" y="0"/>
                    <a:pt x="51040" y="0"/>
                  </a:cubicBezTo>
                  <a:close/>
                </a:path>
              </a:pathLst>
            </a:custGeom>
            <a:solidFill>
              <a:srgbClr val="E6EEF0"/>
            </a:solidFill>
          </p:spPr>
          <p:txBody>
            <a:bodyPr/>
            <a:lstStyle/>
            <a:p>
              <a:endParaRPr lang="en-MY"/>
            </a:p>
          </p:txBody>
        </p:sp>
        <p:sp>
          <p:nvSpPr>
            <p:cNvPr id="23" name="TextBox 23"/>
            <p:cNvSpPr txBox="1"/>
            <p:nvPr/>
          </p:nvSpPr>
          <p:spPr>
            <a:xfrm>
              <a:off x="0" y="-114300"/>
              <a:ext cx="2155698" cy="876715"/>
            </a:xfrm>
            <a:prstGeom prst="rect">
              <a:avLst/>
            </a:prstGeom>
          </p:spPr>
          <p:txBody>
            <a:bodyPr lIns="50800" tIns="50800" rIns="50800" bIns="50800" rtlCol="0" anchor="ctr"/>
            <a:lstStyle/>
            <a:p>
              <a:pPr algn="ctr">
                <a:lnSpc>
                  <a:spcPts val="3149"/>
                </a:lnSpc>
              </a:pPr>
              <a:endParaRPr/>
            </a:p>
          </p:txBody>
        </p:sp>
      </p:grpSp>
      <p:sp>
        <p:nvSpPr>
          <p:cNvPr id="24" name="TextBox 24"/>
          <p:cNvSpPr txBox="1"/>
          <p:nvPr/>
        </p:nvSpPr>
        <p:spPr>
          <a:xfrm>
            <a:off x="2764022" y="1128134"/>
            <a:ext cx="7803271" cy="69850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Future Work</a:t>
            </a:r>
          </a:p>
        </p:txBody>
      </p:sp>
      <p:sp>
        <p:nvSpPr>
          <p:cNvPr id="25" name="TextBox 25"/>
          <p:cNvSpPr txBox="1"/>
          <p:nvPr/>
        </p:nvSpPr>
        <p:spPr>
          <a:xfrm>
            <a:off x="1352451" y="3309989"/>
            <a:ext cx="6538168" cy="481330"/>
          </a:xfrm>
          <a:prstGeom prst="rect">
            <a:avLst/>
          </a:prstGeom>
        </p:spPr>
        <p:txBody>
          <a:bodyPr lIns="0" tIns="0" rIns="0" bIns="0" rtlCol="0" anchor="t">
            <a:spAutoFit/>
          </a:bodyPr>
          <a:lstStyle/>
          <a:p>
            <a:pPr algn="just">
              <a:lnSpc>
                <a:spcPts val="3919"/>
              </a:lnSpc>
            </a:pPr>
            <a:r>
              <a:rPr lang="en-US" sz="2799" b="1">
                <a:solidFill>
                  <a:srgbClr val="5C011E"/>
                </a:solidFill>
                <a:latin typeface="Canva Sans Bold"/>
                <a:ea typeface="Canva Sans Bold"/>
                <a:cs typeface="Canva Sans Bold"/>
                <a:sym typeface="Canva Sans Bold"/>
              </a:rPr>
              <a:t>Enhanced the Data Balancing Method</a:t>
            </a:r>
          </a:p>
        </p:txBody>
      </p:sp>
      <p:sp>
        <p:nvSpPr>
          <p:cNvPr id="26" name="TextBox 26"/>
          <p:cNvSpPr txBox="1"/>
          <p:nvPr/>
        </p:nvSpPr>
        <p:spPr>
          <a:xfrm>
            <a:off x="1174730" y="3915145"/>
            <a:ext cx="7040202" cy="1208151"/>
          </a:xfrm>
          <a:prstGeom prst="rect">
            <a:avLst/>
          </a:prstGeom>
        </p:spPr>
        <p:txBody>
          <a:bodyPr lIns="0" tIns="0" rIns="0" bIns="0" rtlCol="0" anchor="t">
            <a:spAutoFit/>
          </a:bodyPr>
          <a:lstStyle/>
          <a:p>
            <a:pPr algn="just">
              <a:lnSpc>
                <a:spcPts val="3222"/>
              </a:lnSpc>
            </a:pPr>
            <a:r>
              <a:rPr lang="en-US" sz="1800">
                <a:solidFill>
                  <a:srgbClr val="A61C46"/>
                </a:solidFill>
                <a:latin typeface="Futura"/>
                <a:ea typeface="Futura"/>
                <a:cs typeface="Futura"/>
                <a:sym typeface="Futura"/>
              </a:rPr>
              <a:t>Although SMOTE was used to address class inconsistency, the minority class detection may be further improved by combining SMOTE with methods like cost – sensitive learning or ensemble under – sampling.</a:t>
            </a:r>
          </a:p>
        </p:txBody>
      </p:sp>
      <p:sp>
        <p:nvSpPr>
          <p:cNvPr id="27" name="TextBox 27"/>
          <p:cNvSpPr txBox="1"/>
          <p:nvPr/>
        </p:nvSpPr>
        <p:spPr>
          <a:xfrm>
            <a:off x="10029983" y="3081389"/>
            <a:ext cx="6735440" cy="976630"/>
          </a:xfrm>
          <a:prstGeom prst="rect">
            <a:avLst/>
          </a:prstGeom>
        </p:spPr>
        <p:txBody>
          <a:bodyPr lIns="0" tIns="0" rIns="0" bIns="0" rtlCol="0" anchor="t">
            <a:spAutoFit/>
          </a:bodyPr>
          <a:lstStyle/>
          <a:p>
            <a:pPr algn="ctr">
              <a:lnSpc>
                <a:spcPts val="3919"/>
              </a:lnSpc>
            </a:pPr>
            <a:r>
              <a:rPr lang="en-US" sz="2799" b="1">
                <a:solidFill>
                  <a:srgbClr val="5C011E"/>
                </a:solidFill>
                <a:latin typeface="Canva Sans Bold"/>
                <a:ea typeface="Canva Sans Bold"/>
                <a:cs typeface="Canva Sans Bold"/>
                <a:sym typeface="Canva Sans Bold"/>
              </a:rPr>
              <a:t>Model Optimization and Tuning Parameter</a:t>
            </a:r>
          </a:p>
        </p:txBody>
      </p:sp>
      <p:sp>
        <p:nvSpPr>
          <p:cNvPr id="28" name="TextBox 28"/>
          <p:cNvSpPr txBox="1"/>
          <p:nvPr/>
        </p:nvSpPr>
        <p:spPr>
          <a:xfrm>
            <a:off x="9725221" y="4090095"/>
            <a:ext cx="7040202" cy="1608201"/>
          </a:xfrm>
          <a:prstGeom prst="rect">
            <a:avLst/>
          </a:prstGeom>
        </p:spPr>
        <p:txBody>
          <a:bodyPr lIns="0" tIns="0" rIns="0" bIns="0" rtlCol="0" anchor="t">
            <a:spAutoFit/>
          </a:bodyPr>
          <a:lstStyle/>
          <a:p>
            <a:pPr algn="just">
              <a:lnSpc>
                <a:spcPts val="3222"/>
              </a:lnSpc>
            </a:pPr>
            <a:r>
              <a:rPr lang="en-US" sz="1800">
                <a:solidFill>
                  <a:srgbClr val="A61C46"/>
                </a:solidFill>
                <a:latin typeface="Futura"/>
                <a:ea typeface="Futura"/>
                <a:cs typeface="Futura"/>
                <a:sym typeface="Futura"/>
              </a:rPr>
              <a:t>Future work should focus on optimizing hyperparameters such as Bayesian Optimization to enhance the performance of RNN and LSTM models. Furthermore, reducing overfitting may also be achieved by implementing the batch normalization or dropout layers.</a:t>
            </a:r>
          </a:p>
        </p:txBody>
      </p:sp>
      <p:sp>
        <p:nvSpPr>
          <p:cNvPr id="29" name="TextBox 29"/>
          <p:cNvSpPr txBox="1"/>
          <p:nvPr/>
        </p:nvSpPr>
        <p:spPr>
          <a:xfrm>
            <a:off x="6820247" y="6768328"/>
            <a:ext cx="4194125" cy="481330"/>
          </a:xfrm>
          <a:prstGeom prst="rect">
            <a:avLst/>
          </a:prstGeom>
        </p:spPr>
        <p:txBody>
          <a:bodyPr lIns="0" tIns="0" rIns="0" bIns="0" rtlCol="0" anchor="t">
            <a:spAutoFit/>
          </a:bodyPr>
          <a:lstStyle/>
          <a:p>
            <a:pPr algn="ctr">
              <a:lnSpc>
                <a:spcPts val="3919"/>
              </a:lnSpc>
            </a:pPr>
            <a:r>
              <a:rPr lang="en-US" sz="2799" b="1">
                <a:solidFill>
                  <a:srgbClr val="5C011E"/>
                </a:solidFill>
                <a:latin typeface="Canva Sans Bold"/>
                <a:ea typeface="Canva Sans Bold"/>
                <a:cs typeface="Canva Sans Bold"/>
                <a:sym typeface="Canva Sans Bold"/>
              </a:rPr>
              <a:t>Advanced Architectures</a:t>
            </a:r>
          </a:p>
        </p:txBody>
      </p:sp>
      <p:sp>
        <p:nvSpPr>
          <p:cNvPr id="30" name="TextBox 30"/>
          <p:cNvSpPr txBox="1"/>
          <p:nvPr/>
        </p:nvSpPr>
        <p:spPr>
          <a:xfrm>
            <a:off x="5397209" y="7468733"/>
            <a:ext cx="7040202" cy="1208151"/>
          </a:xfrm>
          <a:prstGeom prst="rect">
            <a:avLst/>
          </a:prstGeom>
        </p:spPr>
        <p:txBody>
          <a:bodyPr lIns="0" tIns="0" rIns="0" bIns="0" rtlCol="0" anchor="t">
            <a:spAutoFit/>
          </a:bodyPr>
          <a:lstStyle/>
          <a:p>
            <a:pPr algn="just">
              <a:lnSpc>
                <a:spcPts val="3222"/>
              </a:lnSpc>
            </a:pPr>
            <a:r>
              <a:rPr lang="en-US" sz="1800">
                <a:solidFill>
                  <a:srgbClr val="A61C46"/>
                </a:solidFill>
                <a:latin typeface="Futura"/>
                <a:ea typeface="Futura"/>
                <a:cs typeface="Futura"/>
                <a:sym typeface="Futura"/>
              </a:rPr>
              <a:t>Using advanced neural networks such as Bidirectional LSTM and GRU (Gated Recurrent Units) may identify deeper sequential patterns. Also, time series analysis may better for model fraud patterns.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11141"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11141"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sp>
        <p:nvSpPr>
          <p:cNvPr id="5" name="TextBox 5"/>
          <p:cNvSpPr txBox="1"/>
          <p:nvPr/>
        </p:nvSpPr>
        <p:spPr>
          <a:xfrm>
            <a:off x="2764022" y="1128134"/>
            <a:ext cx="7803271"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Feature Extraction</a:t>
            </a:r>
          </a:p>
        </p:txBody>
      </p:sp>
      <p:sp>
        <p:nvSpPr>
          <p:cNvPr id="6" name="Freeform 6"/>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7" name="Freeform 7"/>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8" name="Freeform 8"/>
          <p:cNvSpPr/>
          <p:nvPr/>
        </p:nvSpPr>
        <p:spPr>
          <a:xfrm>
            <a:off x="7697514" y="3876289"/>
            <a:ext cx="2869778" cy="2869778"/>
          </a:xfrm>
          <a:custGeom>
            <a:avLst/>
            <a:gdLst/>
            <a:ahLst/>
            <a:cxnLst/>
            <a:rect l="l" t="t" r="r" b="b"/>
            <a:pathLst>
              <a:path w="2869778" h="2869778">
                <a:moveTo>
                  <a:pt x="0" y="0"/>
                </a:moveTo>
                <a:lnTo>
                  <a:pt x="2869778" y="0"/>
                </a:lnTo>
                <a:lnTo>
                  <a:pt x="2869778" y="2869778"/>
                </a:lnTo>
                <a:lnTo>
                  <a:pt x="0" y="28697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9" name="Freeform 9"/>
          <p:cNvSpPr/>
          <p:nvPr/>
        </p:nvSpPr>
        <p:spPr>
          <a:xfrm>
            <a:off x="8370675" y="3540933"/>
            <a:ext cx="1524000" cy="1190625"/>
          </a:xfrm>
          <a:custGeom>
            <a:avLst/>
            <a:gdLst/>
            <a:ahLst/>
            <a:cxnLst/>
            <a:rect l="l" t="t" r="r" b="b"/>
            <a:pathLst>
              <a:path w="1524000" h="1190625">
                <a:moveTo>
                  <a:pt x="0" y="0"/>
                </a:moveTo>
                <a:lnTo>
                  <a:pt x="1524000" y="0"/>
                </a:lnTo>
                <a:lnTo>
                  <a:pt x="1524000" y="1190625"/>
                </a:lnTo>
                <a:lnTo>
                  <a:pt x="0" y="1190625"/>
                </a:lnTo>
                <a:lnTo>
                  <a:pt x="0" y="0"/>
                </a:lnTo>
                <a:close/>
              </a:path>
            </a:pathLst>
          </a:custGeom>
          <a:blipFill>
            <a:blip r:embed="rId7"/>
            <a:stretch>
              <a:fillRect/>
            </a:stretch>
          </a:blipFill>
        </p:spPr>
        <p:txBody>
          <a:bodyPr/>
          <a:lstStyle/>
          <a:p>
            <a:endParaRPr lang="en-MY"/>
          </a:p>
        </p:txBody>
      </p:sp>
      <p:sp>
        <p:nvSpPr>
          <p:cNvPr id="10" name="TextBox 10"/>
          <p:cNvSpPr txBox="1"/>
          <p:nvPr/>
        </p:nvSpPr>
        <p:spPr>
          <a:xfrm>
            <a:off x="7869031" y="5032719"/>
            <a:ext cx="2577008" cy="639451"/>
          </a:xfrm>
          <a:prstGeom prst="rect">
            <a:avLst/>
          </a:prstGeom>
        </p:spPr>
        <p:txBody>
          <a:bodyPr lIns="0" tIns="0" rIns="0" bIns="0" rtlCol="0" anchor="t">
            <a:spAutoFit/>
          </a:bodyPr>
          <a:lstStyle/>
          <a:p>
            <a:pPr algn="l">
              <a:lnSpc>
                <a:spcPts val="5179"/>
              </a:lnSpc>
            </a:pPr>
            <a:r>
              <a:rPr lang="en-US" sz="3699" b="1" spc="92">
                <a:solidFill>
                  <a:srgbClr val="5C011E"/>
                </a:solidFill>
                <a:latin typeface="Big Shoulders Display Bold"/>
                <a:ea typeface="Big Shoulders Display Bold"/>
                <a:cs typeface="Big Shoulders Display Bold"/>
                <a:sym typeface="Big Shoulders Display Bold"/>
              </a:rPr>
              <a:t> - THANK 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61438" y="449708"/>
            <a:ext cx="3184457" cy="1157985"/>
          </a:xfrm>
          <a:custGeom>
            <a:avLst/>
            <a:gdLst/>
            <a:ahLst/>
            <a:cxnLst/>
            <a:rect l="l" t="t" r="r" b="b"/>
            <a:pathLst>
              <a:path w="3184457" h="1157985">
                <a:moveTo>
                  <a:pt x="0" y="0"/>
                </a:moveTo>
                <a:lnTo>
                  <a:pt x="3184457" y="0"/>
                </a:lnTo>
                <a:lnTo>
                  <a:pt x="3184457" y="1157984"/>
                </a:lnTo>
                <a:lnTo>
                  <a:pt x="0" y="1157984"/>
                </a:lnTo>
                <a:lnTo>
                  <a:pt x="0" y="0"/>
                </a:lnTo>
                <a:close/>
              </a:path>
            </a:pathLst>
          </a:custGeom>
          <a:blipFill>
            <a:blip r:embed="rId2"/>
            <a:stretch>
              <a:fillRect t="-90799" b="-84199"/>
            </a:stretch>
          </a:blipFill>
        </p:spPr>
        <p:txBody>
          <a:bodyPr/>
          <a:lstStyle/>
          <a:p>
            <a:endParaRPr lang="en-MY"/>
          </a:p>
        </p:txBody>
      </p:sp>
      <p:grpSp>
        <p:nvGrpSpPr>
          <p:cNvPr id="3" name="Group 3"/>
          <p:cNvGrpSpPr>
            <a:grpSpLocks noChangeAspect="1"/>
          </p:cNvGrpSpPr>
          <p:nvPr/>
        </p:nvGrpSpPr>
        <p:grpSpPr>
          <a:xfrm>
            <a:off x="4220861" y="4409640"/>
            <a:ext cx="9144000" cy="1124845"/>
            <a:chOff x="0" y="0"/>
            <a:chExt cx="9144000" cy="1124839"/>
          </a:xfrm>
        </p:grpSpPr>
        <p:sp>
          <p:nvSpPr>
            <p:cNvPr id="4" name="Freeform 4"/>
            <p:cNvSpPr/>
            <p:nvPr/>
          </p:nvSpPr>
          <p:spPr>
            <a:xfrm>
              <a:off x="0" y="0"/>
              <a:ext cx="9144000" cy="1124839"/>
            </a:xfrm>
            <a:custGeom>
              <a:avLst/>
              <a:gdLst/>
              <a:ahLst/>
              <a:cxnLst/>
              <a:rect l="l" t="t" r="r" b="b"/>
              <a:pathLst>
                <a:path w="9144000" h="1124839">
                  <a:moveTo>
                    <a:pt x="0" y="0"/>
                  </a:moveTo>
                  <a:lnTo>
                    <a:pt x="0" y="1124839"/>
                  </a:lnTo>
                  <a:lnTo>
                    <a:pt x="9144000" y="1124839"/>
                  </a:lnTo>
                  <a:lnTo>
                    <a:pt x="9144000" y="0"/>
                  </a:lnTo>
                  <a:close/>
                </a:path>
              </a:pathLst>
            </a:custGeom>
            <a:solidFill>
              <a:srgbClr val="000000">
                <a:alpha val="0"/>
              </a:srgbClr>
            </a:solidFill>
          </p:spPr>
          <p:txBody>
            <a:bodyPr/>
            <a:lstStyle/>
            <a:p>
              <a:endParaRPr lang="en-MY"/>
            </a:p>
          </p:txBody>
        </p:sp>
      </p:grpSp>
      <p:grpSp>
        <p:nvGrpSpPr>
          <p:cNvPr id="5" name="Group 5"/>
          <p:cNvGrpSpPr/>
          <p:nvPr/>
        </p:nvGrpSpPr>
        <p:grpSpPr>
          <a:xfrm>
            <a:off x="-150473" y="4371975"/>
            <a:ext cx="17784943" cy="1543050"/>
            <a:chOff x="0" y="0"/>
            <a:chExt cx="4684100" cy="406400"/>
          </a:xfrm>
        </p:grpSpPr>
        <p:sp>
          <p:nvSpPr>
            <p:cNvPr id="6" name="Freeform 6"/>
            <p:cNvSpPr/>
            <p:nvPr/>
          </p:nvSpPr>
          <p:spPr>
            <a:xfrm>
              <a:off x="0" y="0"/>
              <a:ext cx="4684100" cy="406400"/>
            </a:xfrm>
            <a:custGeom>
              <a:avLst/>
              <a:gdLst/>
              <a:ahLst/>
              <a:cxnLst/>
              <a:rect l="l" t="t" r="r" b="b"/>
              <a:pathLst>
                <a:path w="4684100" h="406400">
                  <a:moveTo>
                    <a:pt x="4480900" y="0"/>
                  </a:moveTo>
                  <a:lnTo>
                    <a:pt x="0" y="0"/>
                  </a:lnTo>
                  <a:lnTo>
                    <a:pt x="0" y="406400"/>
                  </a:lnTo>
                  <a:lnTo>
                    <a:pt x="4480900" y="406400"/>
                  </a:lnTo>
                  <a:lnTo>
                    <a:pt x="4684100" y="203200"/>
                  </a:lnTo>
                  <a:lnTo>
                    <a:pt x="4480900" y="0"/>
                  </a:lnTo>
                  <a:close/>
                </a:path>
              </a:pathLst>
            </a:custGeom>
            <a:solidFill>
              <a:srgbClr val="5C011E"/>
            </a:solidFill>
          </p:spPr>
          <p:txBody>
            <a:bodyPr/>
            <a:lstStyle/>
            <a:p>
              <a:endParaRPr lang="en-MY"/>
            </a:p>
          </p:txBody>
        </p:sp>
        <p:sp>
          <p:nvSpPr>
            <p:cNvPr id="7" name="TextBox 7"/>
            <p:cNvSpPr txBox="1"/>
            <p:nvPr/>
          </p:nvSpPr>
          <p:spPr>
            <a:xfrm>
              <a:off x="0" y="-114300"/>
              <a:ext cx="4569800" cy="520700"/>
            </a:xfrm>
            <a:prstGeom prst="rect">
              <a:avLst/>
            </a:prstGeom>
          </p:spPr>
          <p:txBody>
            <a:bodyPr lIns="50800" tIns="50800" rIns="50800" bIns="50800" rtlCol="0" anchor="ctr"/>
            <a:lstStyle/>
            <a:p>
              <a:pPr algn="ctr">
                <a:lnSpc>
                  <a:spcPts val="3149"/>
                </a:lnSpc>
              </a:pPr>
              <a:endParaRPr/>
            </a:p>
          </p:txBody>
        </p:sp>
      </p:grpSp>
      <p:sp>
        <p:nvSpPr>
          <p:cNvPr id="8" name="TextBox 8"/>
          <p:cNvSpPr txBox="1"/>
          <p:nvPr/>
        </p:nvSpPr>
        <p:spPr>
          <a:xfrm>
            <a:off x="1203379" y="4631369"/>
            <a:ext cx="6034964" cy="919487"/>
          </a:xfrm>
          <a:prstGeom prst="rect">
            <a:avLst/>
          </a:prstGeom>
        </p:spPr>
        <p:txBody>
          <a:bodyPr lIns="0" tIns="0" rIns="0" bIns="0" rtlCol="0" anchor="t">
            <a:spAutoFit/>
          </a:bodyPr>
          <a:lstStyle/>
          <a:p>
            <a:pPr algn="l">
              <a:lnSpc>
                <a:spcPts val="7279"/>
              </a:lnSpc>
            </a:pPr>
            <a:r>
              <a:rPr lang="en-US" sz="5199" b="1" spc="129">
                <a:solidFill>
                  <a:srgbClr val="FFFFFF"/>
                </a:solidFill>
                <a:latin typeface="Hagrid Text Bold"/>
                <a:ea typeface="Hagrid Text Bold"/>
                <a:cs typeface="Hagrid Text Bold"/>
                <a:sym typeface="Hagrid Text Bold"/>
              </a:rPr>
              <a:t>INTRODUCTION</a:t>
            </a:r>
          </a:p>
        </p:txBody>
      </p:sp>
      <p:sp>
        <p:nvSpPr>
          <p:cNvPr id="9" name="AutoShape 9"/>
          <p:cNvSpPr/>
          <p:nvPr/>
        </p:nvSpPr>
        <p:spPr>
          <a:xfrm>
            <a:off x="7238343" y="5124450"/>
            <a:ext cx="8915324" cy="19050"/>
          </a:xfrm>
          <a:prstGeom prst="line">
            <a:avLst/>
          </a:prstGeom>
          <a:ln w="38100" cap="flat">
            <a:solidFill>
              <a:srgbClr val="F9B101"/>
            </a:solidFill>
            <a:prstDash val="solid"/>
            <a:headEnd type="none" w="sm" len="sm"/>
            <a:tailEnd type="triangle" w="lg" len="med"/>
          </a:ln>
        </p:spPr>
        <p:txBody>
          <a:bodyPr/>
          <a:lstStyle/>
          <a:p>
            <a:endParaRPr lang="en-MY"/>
          </a:p>
        </p:txBody>
      </p:sp>
      <p:sp>
        <p:nvSpPr>
          <p:cNvPr id="10" name="Freeform 10"/>
          <p:cNvSpPr/>
          <p:nvPr/>
        </p:nvSpPr>
        <p:spPr>
          <a:xfrm>
            <a:off x="0" y="0"/>
            <a:ext cx="3122105" cy="4114800"/>
          </a:xfrm>
          <a:custGeom>
            <a:avLst/>
            <a:gdLst/>
            <a:ahLst/>
            <a:cxnLst/>
            <a:rect l="l" t="t" r="r" b="b"/>
            <a:pathLst>
              <a:path w="3122105" h="4114800">
                <a:moveTo>
                  <a:pt x="0" y="0"/>
                </a:moveTo>
                <a:lnTo>
                  <a:pt x="3122105" y="0"/>
                </a:lnTo>
                <a:lnTo>
                  <a:pt x="312210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1" name="Freeform 11"/>
          <p:cNvSpPr/>
          <p:nvPr/>
        </p:nvSpPr>
        <p:spPr>
          <a:xfrm rot="-10800000">
            <a:off x="15165896" y="6172200"/>
            <a:ext cx="3122105" cy="4114800"/>
          </a:xfrm>
          <a:custGeom>
            <a:avLst/>
            <a:gdLst/>
            <a:ahLst/>
            <a:cxnLst/>
            <a:rect l="l" t="t" r="r" b="b"/>
            <a:pathLst>
              <a:path w="3122105" h="4114800">
                <a:moveTo>
                  <a:pt x="0" y="0"/>
                </a:moveTo>
                <a:lnTo>
                  <a:pt x="3122104" y="0"/>
                </a:lnTo>
                <a:lnTo>
                  <a:pt x="31221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2" name="Freeform 12"/>
          <p:cNvSpPr/>
          <p:nvPr/>
        </p:nvSpPr>
        <p:spPr>
          <a:xfrm>
            <a:off x="0" y="4371975"/>
            <a:ext cx="1979327" cy="1543050"/>
          </a:xfrm>
          <a:custGeom>
            <a:avLst/>
            <a:gdLst/>
            <a:ahLst/>
            <a:cxnLst/>
            <a:rect l="l" t="t" r="r" b="b"/>
            <a:pathLst>
              <a:path w="1979327" h="1543050">
                <a:moveTo>
                  <a:pt x="0" y="0"/>
                </a:moveTo>
                <a:lnTo>
                  <a:pt x="1979327" y="0"/>
                </a:lnTo>
                <a:lnTo>
                  <a:pt x="1979327" y="1543050"/>
                </a:lnTo>
                <a:lnTo>
                  <a:pt x="0" y="1543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68523" y="655091"/>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p:nvPr/>
        </p:nvGrpSpPr>
        <p:grpSpPr>
          <a:xfrm>
            <a:off x="6060769" y="2545778"/>
            <a:ext cx="12643856" cy="4418725"/>
            <a:chOff x="0" y="0"/>
            <a:chExt cx="3330069" cy="1163779"/>
          </a:xfrm>
        </p:grpSpPr>
        <p:sp>
          <p:nvSpPr>
            <p:cNvPr id="4" name="Freeform 4"/>
            <p:cNvSpPr/>
            <p:nvPr/>
          </p:nvSpPr>
          <p:spPr>
            <a:xfrm>
              <a:off x="0" y="0"/>
              <a:ext cx="3330069" cy="1163779"/>
            </a:xfrm>
            <a:custGeom>
              <a:avLst/>
              <a:gdLst/>
              <a:ahLst/>
              <a:cxnLst/>
              <a:rect l="l" t="t" r="r" b="b"/>
              <a:pathLst>
                <a:path w="3330069" h="1163779">
                  <a:moveTo>
                    <a:pt x="31228" y="0"/>
                  </a:moveTo>
                  <a:lnTo>
                    <a:pt x="3298841" y="0"/>
                  </a:lnTo>
                  <a:cubicBezTo>
                    <a:pt x="3316088" y="0"/>
                    <a:pt x="3330069" y="13981"/>
                    <a:pt x="3330069" y="31228"/>
                  </a:cubicBezTo>
                  <a:lnTo>
                    <a:pt x="3330069" y="1132552"/>
                  </a:lnTo>
                  <a:cubicBezTo>
                    <a:pt x="3330069" y="1149798"/>
                    <a:pt x="3316088" y="1163779"/>
                    <a:pt x="3298841" y="1163779"/>
                  </a:cubicBezTo>
                  <a:lnTo>
                    <a:pt x="31228" y="1163779"/>
                  </a:lnTo>
                  <a:cubicBezTo>
                    <a:pt x="13981" y="1163779"/>
                    <a:pt x="0" y="1149798"/>
                    <a:pt x="0" y="1132552"/>
                  </a:cubicBezTo>
                  <a:lnTo>
                    <a:pt x="0" y="31228"/>
                  </a:lnTo>
                  <a:cubicBezTo>
                    <a:pt x="0" y="13981"/>
                    <a:pt x="13981" y="0"/>
                    <a:pt x="31228" y="0"/>
                  </a:cubicBezTo>
                  <a:close/>
                </a:path>
              </a:pathLst>
            </a:custGeom>
            <a:solidFill>
              <a:srgbClr val="5C011E"/>
            </a:solidFill>
          </p:spPr>
          <p:txBody>
            <a:bodyPr/>
            <a:lstStyle/>
            <a:p>
              <a:endParaRPr lang="en-MY"/>
            </a:p>
          </p:txBody>
        </p:sp>
        <p:sp>
          <p:nvSpPr>
            <p:cNvPr id="5" name="TextBox 5"/>
            <p:cNvSpPr txBox="1"/>
            <p:nvPr/>
          </p:nvSpPr>
          <p:spPr>
            <a:xfrm>
              <a:off x="0" y="-114300"/>
              <a:ext cx="3330069" cy="1278079"/>
            </a:xfrm>
            <a:prstGeom prst="rect">
              <a:avLst/>
            </a:prstGeom>
          </p:spPr>
          <p:txBody>
            <a:bodyPr lIns="50800" tIns="50800" rIns="50800" bIns="50800" rtlCol="0" anchor="ctr"/>
            <a:lstStyle/>
            <a:p>
              <a:pPr algn="ctr">
                <a:lnSpc>
                  <a:spcPts val="3149"/>
                </a:lnSpc>
              </a:pPr>
              <a:endParaRPr/>
            </a:p>
          </p:txBody>
        </p:sp>
      </p:grpSp>
      <p:grpSp>
        <p:nvGrpSpPr>
          <p:cNvPr id="6" name="Group 6"/>
          <p:cNvGrpSpPr>
            <a:grpSpLocks noChangeAspect="1"/>
          </p:cNvGrpSpPr>
          <p:nvPr/>
        </p:nvGrpSpPr>
        <p:grpSpPr>
          <a:xfrm>
            <a:off x="14468523" y="655091"/>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8" name="Group 8"/>
          <p:cNvGrpSpPr/>
          <p:nvPr/>
        </p:nvGrpSpPr>
        <p:grpSpPr>
          <a:xfrm>
            <a:off x="774010" y="776719"/>
            <a:ext cx="12837226" cy="1543050"/>
            <a:chOff x="0" y="0"/>
            <a:chExt cx="3380998" cy="406400"/>
          </a:xfrm>
        </p:grpSpPr>
        <p:sp>
          <p:nvSpPr>
            <p:cNvPr id="9" name="Freeform 9"/>
            <p:cNvSpPr/>
            <p:nvPr/>
          </p:nvSpPr>
          <p:spPr>
            <a:xfrm>
              <a:off x="0" y="0"/>
              <a:ext cx="3380998" cy="406400"/>
            </a:xfrm>
            <a:custGeom>
              <a:avLst/>
              <a:gdLst/>
              <a:ahLst/>
              <a:cxnLst/>
              <a:rect l="l" t="t" r="r" b="b"/>
              <a:pathLst>
                <a:path w="3380998" h="406400">
                  <a:moveTo>
                    <a:pt x="0" y="0"/>
                  </a:moveTo>
                  <a:lnTo>
                    <a:pt x="3177798" y="0"/>
                  </a:lnTo>
                  <a:lnTo>
                    <a:pt x="3380998" y="203200"/>
                  </a:lnTo>
                  <a:lnTo>
                    <a:pt x="3177798" y="406400"/>
                  </a:lnTo>
                  <a:lnTo>
                    <a:pt x="0" y="406400"/>
                  </a:lnTo>
                  <a:lnTo>
                    <a:pt x="203200" y="203200"/>
                  </a:lnTo>
                  <a:lnTo>
                    <a:pt x="0" y="0"/>
                  </a:lnTo>
                  <a:close/>
                </a:path>
              </a:pathLst>
            </a:custGeom>
            <a:solidFill>
              <a:srgbClr val="5C011E"/>
            </a:solidFill>
          </p:spPr>
          <p:txBody>
            <a:bodyPr/>
            <a:lstStyle/>
            <a:p>
              <a:endParaRPr lang="en-MY"/>
            </a:p>
          </p:txBody>
        </p:sp>
        <p:sp>
          <p:nvSpPr>
            <p:cNvPr id="10" name="TextBox 10"/>
            <p:cNvSpPr txBox="1"/>
            <p:nvPr/>
          </p:nvSpPr>
          <p:spPr>
            <a:xfrm>
              <a:off x="177800" y="-114300"/>
              <a:ext cx="3126998" cy="520700"/>
            </a:xfrm>
            <a:prstGeom prst="rect">
              <a:avLst/>
            </a:prstGeom>
          </p:spPr>
          <p:txBody>
            <a:bodyPr lIns="50800" tIns="50800" rIns="50800" bIns="50800" rtlCol="0" anchor="ctr"/>
            <a:lstStyle/>
            <a:p>
              <a:pPr algn="ctr">
                <a:lnSpc>
                  <a:spcPts val="3149"/>
                </a:lnSpc>
              </a:pPr>
              <a:endParaRPr/>
            </a:p>
          </p:txBody>
        </p:sp>
      </p:grpSp>
      <p:sp>
        <p:nvSpPr>
          <p:cNvPr id="11" name="Freeform 11"/>
          <p:cNvSpPr/>
          <p:nvPr/>
        </p:nvSpPr>
        <p:spPr>
          <a:xfrm>
            <a:off x="588904" y="77731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2" name="TextBox 12"/>
          <p:cNvSpPr txBox="1"/>
          <p:nvPr/>
        </p:nvSpPr>
        <p:spPr>
          <a:xfrm>
            <a:off x="1621631" y="1162796"/>
            <a:ext cx="11453774" cy="69850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Problem Statement</a:t>
            </a:r>
          </a:p>
        </p:txBody>
      </p:sp>
      <p:sp>
        <p:nvSpPr>
          <p:cNvPr id="13" name="Freeform 13"/>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p:cNvSpPr/>
          <p:nvPr/>
        </p:nvSpPr>
        <p:spPr>
          <a:xfrm>
            <a:off x="588904" y="3169384"/>
            <a:ext cx="5311613" cy="3538862"/>
          </a:xfrm>
          <a:custGeom>
            <a:avLst/>
            <a:gdLst/>
            <a:ahLst/>
            <a:cxnLst/>
            <a:rect l="l" t="t" r="r" b="b"/>
            <a:pathLst>
              <a:path w="5311613" h="3538862">
                <a:moveTo>
                  <a:pt x="0" y="0"/>
                </a:moveTo>
                <a:lnTo>
                  <a:pt x="5311613" y="0"/>
                </a:lnTo>
                <a:lnTo>
                  <a:pt x="5311613" y="3538862"/>
                </a:lnTo>
                <a:lnTo>
                  <a:pt x="0" y="3538862"/>
                </a:lnTo>
                <a:lnTo>
                  <a:pt x="0" y="0"/>
                </a:lnTo>
                <a:close/>
              </a:path>
            </a:pathLst>
          </a:custGeom>
          <a:blipFill>
            <a:blip r:embed="rId7"/>
            <a:stretch>
              <a:fillRect/>
            </a:stretch>
          </a:blipFill>
        </p:spPr>
        <p:txBody>
          <a:bodyPr/>
          <a:lstStyle/>
          <a:p>
            <a:endParaRPr lang="en-MY"/>
          </a:p>
        </p:txBody>
      </p:sp>
      <p:sp>
        <p:nvSpPr>
          <p:cNvPr id="16" name="TextBox 16"/>
          <p:cNvSpPr txBox="1"/>
          <p:nvPr/>
        </p:nvSpPr>
        <p:spPr>
          <a:xfrm>
            <a:off x="6317383" y="2808352"/>
            <a:ext cx="11787728" cy="4156151"/>
          </a:xfrm>
          <a:prstGeom prst="rect">
            <a:avLst/>
          </a:prstGeom>
        </p:spPr>
        <p:txBody>
          <a:bodyPr lIns="0" tIns="0" rIns="0" bIns="0" rtlCol="0" anchor="t">
            <a:spAutoFit/>
          </a:bodyPr>
          <a:lstStyle/>
          <a:p>
            <a:pPr marL="558661" lvl="1" indent="-279330" algn="just">
              <a:lnSpc>
                <a:spcPts val="3604"/>
              </a:lnSpc>
              <a:buFont typeface="Arial"/>
              <a:buChar char="•"/>
            </a:pPr>
            <a:r>
              <a:rPr lang="en-US" sz="2587" spc="28">
                <a:solidFill>
                  <a:srgbClr val="FFFFFF"/>
                </a:solidFill>
                <a:latin typeface="Futura"/>
                <a:ea typeface="Futura"/>
                <a:cs typeface="Futura"/>
                <a:sym typeface="Futura"/>
              </a:rPr>
              <a:t>Rise of cashless payments and online transactions introduces new fraud risks</a:t>
            </a:r>
          </a:p>
          <a:p>
            <a:pPr marL="558661" lvl="1" indent="-279330" algn="just">
              <a:lnSpc>
                <a:spcPts val="3604"/>
              </a:lnSpc>
              <a:buFont typeface="Arial"/>
              <a:buChar char="•"/>
            </a:pPr>
            <a:r>
              <a:rPr lang="en-US" sz="2587" spc="28">
                <a:solidFill>
                  <a:srgbClr val="FFFFFF"/>
                </a:solidFill>
                <a:latin typeface="Futura"/>
                <a:ea typeface="Futura"/>
                <a:cs typeface="Futura"/>
                <a:sym typeface="Futura"/>
              </a:rPr>
              <a:t>Traditional methods rely on manual checks or simple rule-based systems</a:t>
            </a:r>
          </a:p>
          <a:p>
            <a:pPr marL="558661" lvl="1" indent="-279330" algn="just">
              <a:lnSpc>
                <a:spcPts val="3604"/>
              </a:lnSpc>
              <a:buFont typeface="Arial"/>
              <a:buChar char="•"/>
            </a:pPr>
            <a:r>
              <a:rPr lang="en-US" sz="2587" spc="28">
                <a:solidFill>
                  <a:srgbClr val="FFFFFF"/>
                </a:solidFill>
                <a:latin typeface="Futura"/>
                <a:ea typeface="Futura"/>
                <a:cs typeface="Futura"/>
                <a:sym typeface="Futura"/>
              </a:rPr>
              <a:t>Struggle to process large volumes of financial data</a:t>
            </a:r>
          </a:p>
          <a:p>
            <a:pPr marL="558661" lvl="1" indent="-279330" algn="just">
              <a:lnSpc>
                <a:spcPts val="3604"/>
              </a:lnSpc>
              <a:buFont typeface="Arial"/>
              <a:buChar char="•"/>
            </a:pPr>
            <a:r>
              <a:rPr lang="en-US" sz="2587" spc="28">
                <a:solidFill>
                  <a:srgbClr val="FFFFFF"/>
                </a:solidFill>
                <a:latin typeface="Futura"/>
                <a:ea typeface="Futura"/>
                <a:cs typeface="Futura"/>
                <a:sym typeface="Futura"/>
              </a:rPr>
              <a:t>Class imbalance: Fraud cases are rare compared to legitimate transactions</a:t>
            </a:r>
          </a:p>
          <a:p>
            <a:pPr marL="558661" lvl="1" indent="-279330" algn="just">
              <a:lnSpc>
                <a:spcPts val="3604"/>
              </a:lnSpc>
              <a:buFont typeface="Arial"/>
              <a:buChar char="•"/>
            </a:pPr>
            <a:r>
              <a:rPr lang="en-US" sz="2587" spc="28">
                <a:solidFill>
                  <a:srgbClr val="FFFFFF"/>
                </a:solidFill>
                <a:latin typeface="Futura"/>
                <a:ea typeface="Futura"/>
                <a:cs typeface="Futura"/>
                <a:sym typeface="Futura"/>
              </a:rPr>
              <a:t>Leads to poor detection accuracy with conventional models</a:t>
            </a:r>
          </a:p>
          <a:p>
            <a:pPr marL="558661" lvl="1" indent="-279330" algn="just">
              <a:lnSpc>
                <a:spcPts val="3604"/>
              </a:lnSpc>
              <a:buFont typeface="Arial"/>
              <a:buChar char="•"/>
            </a:pPr>
            <a:r>
              <a:rPr lang="en-US" sz="2587" spc="28">
                <a:solidFill>
                  <a:srgbClr val="FFFFFF"/>
                </a:solidFill>
                <a:latin typeface="Futura"/>
                <a:ea typeface="Futura"/>
                <a:cs typeface="Futura"/>
                <a:sym typeface="Futura"/>
              </a:rPr>
              <a:t>Fraud tactics evolve rapidly, making static systems ineffective</a:t>
            </a:r>
          </a:p>
          <a:p>
            <a:pPr marL="558661" lvl="1" indent="-279330" algn="just">
              <a:lnSpc>
                <a:spcPts val="3604"/>
              </a:lnSpc>
              <a:buFont typeface="Arial"/>
              <a:buChar char="•"/>
            </a:pPr>
            <a:r>
              <a:rPr lang="en-US" sz="2587" spc="28">
                <a:solidFill>
                  <a:srgbClr val="FFFFFF"/>
                </a:solidFill>
                <a:latin typeface="Futura"/>
                <a:ea typeface="Futura"/>
                <a:cs typeface="Futura"/>
                <a:sym typeface="Futura"/>
              </a:rPr>
              <a:t>Highlights the need for intelligent, adaptive detection solutions (Nama &amp; Obaid, 2024)</a:t>
            </a:r>
          </a:p>
          <a:p>
            <a:pPr algn="just">
              <a:lnSpc>
                <a:spcPts val="3604"/>
              </a:lnSpc>
            </a:pPr>
            <a:endParaRPr lang="en-US" sz="2587" spc="28">
              <a:solidFill>
                <a:srgbClr val="FFFFFF"/>
              </a:solidFill>
              <a:latin typeface="Futura"/>
              <a:ea typeface="Futura"/>
              <a:cs typeface="Futura"/>
              <a:sym typeface="Futur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68523" y="655091"/>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p:nvPr/>
        </p:nvGrpSpPr>
        <p:grpSpPr>
          <a:xfrm>
            <a:off x="5957692" y="3011823"/>
            <a:ext cx="12643856" cy="4418725"/>
            <a:chOff x="0" y="0"/>
            <a:chExt cx="3330069" cy="1163779"/>
          </a:xfrm>
        </p:grpSpPr>
        <p:sp>
          <p:nvSpPr>
            <p:cNvPr id="4" name="Freeform 4"/>
            <p:cNvSpPr/>
            <p:nvPr/>
          </p:nvSpPr>
          <p:spPr>
            <a:xfrm>
              <a:off x="0" y="0"/>
              <a:ext cx="3330069" cy="1163779"/>
            </a:xfrm>
            <a:custGeom>
              <a:avLst/>
              <a:gdLst/>
              <a:ahLst/>
              <a:cxnLst/>
              <a:rect l="l" t="t" r="r" b="b"/>
              <a:pathLst>
                <a:path w="3330069" h="1163779">
                  <a:moveTo>
                    <a:pt x="31228" y="0"/>
                  </a:moveTo>
                  <a:lnTo>
                    <a:pt x="3298841" y="0"/>
                  </a:lnTo>
                  <a:cubicBezTo>
                    <a:pt x="3316088" y="0"/>
                    <a:pt x="3330069" y="13981"/>
                    <a:pt x="3330069" y="31228"/>
                  </a:cubicBezTo>
                  <a:lnTo>
                    <a:pt x="3330069" y="1132552"/>
                  </a:lnTo>
                  <a:cubicBezTo>
                    <a:pt x="3330069" y="1149798"/>
                    <a:pt x="3316088" y="1163779"/>
                    <a:pt x="3298841" y="1163779"/>
                  </a:cubicBezTo>
                  <a:lnTo>
                    <a:pt x="31228" y="1163779"/>
                  </a:lnTo>
                  <a:cubicBezTo>
                    <a:pt x="13981" y="1163779"/>
                    <a:pt x="0" y="1149798"/>
                    <a:pt x="0" y="1132552"/>
                  </a:cubicBezTo>
                  <a:lnTo>
                    <a:pt x="0" y="31228"/>
                  </a:lnTo>
                  <a:cubicBezTo>
                    <a:pt x="0" y="13981"/>
                    <a:pt x="13981" y="0"/>
                    <a:pt x="31228" y="0"/>
                  </a:cubicBezTo>
                  <a:close/>
                </a:path>
              </a:pathLst>
            </a:custGeom>
            <a:solidFill>
              <a:srgbClr val="5C011E"/>
            </a:solidFill>
          </p:spPr>
          <p:txBody>
            <a:bodyPr/>
            <a:lstStyle/>
            <a:p>
              <a:endParaRPr lang="en-MY"/>
            </a:p>
          </p:txBody>
        </p:sp>
        <p:sp>
          <p:nvSpPr>
            <p:cNvPr id="5" name="TextBox 5"/>
            <p:cNvSpPr txBox="1"/>
            <p:nvPr/>
          </p:nvSpPr>
          <p:spPr>
            <a:xfrm>
              <a:off x="0" y="-114300"/>
              <a:ext cx="3330069" cy="1278079"/>
            </a:xfrm>
            <a:prstGeom prst="rect">
              <a:avLst/>
            </a:prstGeom>
          </p:spPr>
          <p:txBody>
            <a:bodyPr lIns="50800" tIns="50800" rIns="50800" bIns="50800" rtlCol="0" anchor="ctr"/>
            <a:lstStyle/>
            <a:p>
              <a:pPr algn="ctr">
                <a:lnSpc>
                  <a:spcPts val="3149"/>
                </a:lnSpc>
              </a:pPr>
              <a:endParaRPr/>
            </a:p>
          </p:txBody>
        </p:sp>
      </p:grpSp>
      <p:grpSp>
        <p:nvGrpSpPr>
          <p:cNvPr id="6" name="Group 6"/>
          <p:cNvGrpSpPr>
            <a:grpSpLocks noChangeAspect="1"/>
          </p:cNvGrpSpPr>
          <p:nvPr/>
        </p:nvGrpSpPr>
        <p:grpSpPr>
          <a:xfrm>
            <a:off x="14468523" y="655091"/>
            <a:ext cx="3459328" cy="1256109"/>
            <a:chOff x="0" y="0"/>
            <a:chExt cx="3459328" cy="1256106"/>
          </a:xfrm>
        </p:grpSpPr>
        <p:sp>
          <p:nvSpPr>
            <p:cNvPr id="7" name="Freeform 7"/>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8" name="Group 8"/>
          <p:cNvGrpSpPr/>
          <p:nvPr/>
        </p:nvGrpSpPr>
        <p:grpSpPr>
          <a:xfrm>
            <a:off x="774010" y="776719"/>
            <a:ext cx="12837226" cy="1543050"/>
            <a:chOff x="0" y="0"/>
            <a:chExt cx="3380998" cy="406400"/>
          </a:xfrm>
        </p:grpSpPr>
        <p:sp>
          <p:nvSpPr>
            <p:cNvPr id="9" name="Freeform 9"/>
            <p:cNvSpPr/>
            <p:nvPr/>
          </p:nvSpPr>
          <p:spPr>
            <a:xfrm>
              <a:off x="0" y="0"/>
              <a:ext cx="3380998" cy="406400"/>
            </a:xfrm>
            <a:custGeom>
              <a:avLst/>
              <a:gdLst/>
              <a:ahLst/>
              <a:cxnLst/>
              <a:rect l="l" t="t" r="r" b="b"/>
              <a:pathLst>
                <a:path w="3380998" h="406400">
                  <a:moveTo>
                    <a:pt x="0" y="0"/>
                  </a:moveTo>
                  <a:lnTo>
                    <a:pt x="3177798" y="0"/>
                  </a:lnTo>
                  <a:lnTo>
                    <a:pt x="3380998" y="203200"/>
                  </a:lnTo>
                  <a:lnTo>
                    <a:pt x="3177798" y="406400"/>
                  </a:lnTo>
                  <a:lnTo>
                    <a:pt x="0" y="406400"/>
                  </a:lnTo>
                  <a:lnTo>
                    <a:pt x="203200" y="203200"/>
                  </a:lnTo>
                  <a:lnTo>
                    <a:pt x="0" y="0"/>
                  </a:lnTo>
                  <a:close/>
                </a:path>
              </a:pathLst>
            </a:custGeom>
            <a:solidFill>
              <a:srgbClr val="5C011E"/>
            </a:solidFill>
          </p:spPr>
          <p:txBody>
            <a:bodyPr/>
            <a:lstStyle/>
            <a:p>
              <a:endParaRPr lang="en-MY"/>
            </a:p>
          </p:txBody>
        </p:sp>
        <p:sp>
          <p:nvSpPr>
            <p:cNvPr id="10" name="TextBox 10"/>
            <p:cNvSpPr txBox="1"/>
            <p:nvPr/>
          </p:nvSpPr>
          <p:spPr>
            <a:xfrm>
              <a:off x="177800" y="-114300"/>
              <a:ext cx="3126998" cy="520700"/>
            </a:xfrm>
            <a:prstGeom prst="rect">
              <a:avLst/>
            </a:prstGeom>
          </p:spPr>
          <p:txBody>
            <a:bodyPr lIns="50800" tIns="50800" rIns="50800" bIns="50800" rtlCol="0" anchor="ctr"/>
            <a:lstStyle/>
            <a:p>
              <a:pPr algn="ctr">
                <a:lnSpc>
                  <a:spcPts val="3149"/>
                </a:lnSpc>
              </a:pPr>
              <a:endParaRPr/>
            </a:p>
          </p:txBody>
        </p:sp>
      </p:grpSp>
      <p:sp>
        <p:nvSpPr>
          <p:cNvPr id="11" name="Freeform 11"/>
          <p:cNvSpPr/>
          <p:nvPr/>
        </p:nvSpPr>
        <p:spPr>
          <a:xfrm>
            <a:off x="588904" y="77731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12" name="TextBox 12"/>
          <p:cNvSpPr txBox="1"/>
          <p:nvPr/>
        </p:nvSpPr>
        <p:spPr>
          <a:xfrm>
            <a:off x="1621631" y="1162796"/>
            <a:ext cx="11453774"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Proposed Deep Learning Approach</a:t>
            </a:r>
          </a:p>
        </p:txBody>
      </p:sp>
      <p:sp>
        <p:nvSpPr>
          <p:cNvPr id="13" name="Freeform 13"/>
          <p:cNvSpPr/>
          <p:nvPr/>
        </p:nvSpPr>
        <p:spPr>
          <a:xfrm rot="-10800000">
            <a:off x="16198186" y="7532715"/>
            <a:ext cx="2089814" cy="2754285"/>
          </a:xfrm>
          <a:custGeom>
            <a:avLst/>
            <a:gdLst/>
            <a:ahLst/>
            <a:cxnLst/>
            <a:rect l="l" t="t" r="r" b="b"/>
            <a:pathLst>
              <a:path w="2089814" h="2754285">
                <a:moveTo>
                  <a:pt x="0" y="0"/>
                </a:moveTo>
                <a:lnTo>
                  <a:pt x="2089814" y="0"/>
                </a:lnTo>
                <a:lnTo>
                  <a:pt x="2089814" y="2754285"/>
                </a:lnTo>
                <a:lnTo>
                  <a:pt x="0" y="27542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4" name="Freeform 14"/>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5" name="Freeform 15"/>
          <p:cNvSpPr/>
          <p:nvPr/>
        </p:nvSpPr>
        <p:spPr>
          <a:xfrm>
            <a:off x="184464" y="3364085"/>
            <a:ext cx="5582335" cy="3866602"/>
          </a:xfrm>
          <a:custGeom>
            <a:avLst/>
            <a:gdLst/>
            <a:ahLst/>
            <a:cxnLst/>
            <a:rect l="l" t="t" r="r" b="b"/>
            <a:pathLst>
              <a:path w="5582335" h="3866602">
                <a:moveTo>
                  <a:pt x="0" y="0"/>
                </a:moveTo>
                <a:lnTo>
                  <a:pt x="5582335" y="0"/>
                </a:lnTo>
                <a:lnTo>
                  <a:pt x="5582335" y="3866601"/>
                </a:lnTo>
                <a:lnTo>
                  <a:pt x="0" y="3866601"/>
                </a:lnTo>
                <a:lnTo>
                  <a:pt x="0" y="0"/>
                </a:lnTo>
                <a:close/>
              </a:path>
            </a:pathLst>
          </a:custGeom>
          <a:blipFill>
            <a:blip r:embed="rId7"/>
            <a:stretch>
              <a:fillRect l="-10414" r="-2670"/>
            </a:stretch>
          </a:blipFill>
        </p:spPr>
        <p:txBody>
          <a:bodyPr/>
          <a:lstStyle/>
          <a:p>
            <a:endParaRPr lang="en-MY"/>
          </a:p>
        </p:txBody>
      </p:sp>
      <p:sp>
        <p:nvSpPr>
          <p:cNvPr id="16" name="TextBox 16"/>
          <p:cNvSpPr txBox="1"/>
          <p:nvPr/>
        </p:nvSpPr>
        <p:spPr>
          <a:xfrm>
            <a:off x="6138369" y="3624123"/>
            <a:ext cx="11787728" cy="3241751"/>
          </a:xfrm>
          <a:prstGeom prst="rect">
            <a:avLst/>
          </a:prstGeom>
        </p:spPr>
        <p:txBody>
          <a:bodyPr lIns="0" tIns="0" rIns="0" bIns="0" rtlCol="0" anchor="t">
            <a:spAutoFit/>
          </a:bodyPr>
          <a:lstStyle/>
          <a:p>
            <a:pPr marL="558661" lvl="1" indent="-279330" algn="just">
              <a:lnSpc>
                <a:spcPts val="3604"/>
              </a:lnSpc>
              <a:buFont typeface="Arial"/>
              <a:buChar char="•"/>
            </a:pPr>
            <a:r>
              <a:rPr lang="en-US" sz="2587" spc="28">
                <a:solidFill>
                  <a:srgbClr val="FFFFFF"/>
                </a:solidFill>
                <a:latin typeface="Futura"/>
                <a:ea typeface="Futura"/>
                <a:cs typeface="Futura"/>
                <a:sym typeface="Futura"/>
              </a:rPr>
              <a:t>Deep learning can uncover hidden patterns in large transactional datasets</a:t>
            </a:r>
          </a:p>
          <a:p>
            <a:pPr marL="558661" lvl="1" indent="-279330" algn="just">
              <a:lnSpc>
                <a:spcPts val="3604"/>
              </a:lnSpc>
              <a:buFont typeface="Arial"/>
              <a:buChar char="•"/>
            </a:pPr>
            <a:r>
              <a:rPr lang="en-US" sz="2587" spc="28">
                <a:solidFill>
                  <a:srgbClr val="FFFFFF"/>
                </a:solidFill>
                <a:latin typeface="Futura"/>
                <a:ea typeface="Futura"/>
                <a:cs typeface="Futura"/>
                <a:sym typeface="Futura"/>
              </a:rPr>
              <a:t>This research introduces an adaptive fraud detection system</a:t>
            </a:r>
          </a:p>
          <a:p>
            <a:pPr marL="558661" lvl="1" indent="-279330" algn="just">
              <a:lnSpc>
                <a:spcPts val="3604"/>
              </a:lnSpc>
              <a:buFont typeface="Arial"/>
              <a:buChar char="•"/>
            </a:pPr>
            <a:r>
              <a:rPr lang="en-US" sz="2587" spc="28">
                <a:solidFill>
                  <a:srgbClr val="FFFFFF"/>
                </a:solidFill>
                <a:latin typeface="Futura"/>
                <a:ea typeface="Futura"/>
                <a:cs typeface="Futura"/>
                <a:sym typeface="Futura"/>
              </a:rPr>
              <a:t>Combines Recurrent Neural Network (RNN) and Long Short-Term Memory (LSTM) models</a:t>
            </a:r>
          </a:p>
          <a:p>
            <a:pPr marL="558661" lvl="1" indent="-279330" algn="just">
              <a:lnSpc>
                <a:spcPts val="3604"/>
              </a:lnSpc>
              <a:buFont typeface="Arial"/>
              <a:buChar char="•"/>
            </a:pPr>
            <a:r>
              <a:rPr lang="en-US" sz="2587" spc="28">
                <a:solidFill>
                  <a:srgbClr val="FFFFFF"/>
                </a:solidFill>
                <a:latin typeface="Futura"/>
                <a:ea typeface="Futura"/>
                <a:cs typeface="Futura"/>
                <a:sym typeface="Futura"/>
              </a:rPr>
              <a:t>Offers a more accurate and responsive solution for e-commerce fraud prevention</a:t>
            </a:r>
          </a:p>
          <a:p>
            <a:pPr algn="just">
              <a:lnSpc>
                <a:spcPts val="3604"/>
              </a:lnSpc>
            </a:pPr>
            <a:endParaRPr lang="en-US" sz="2587" spc="28">
              <a:solidFill>
                <a:srgbClr val="FFFFFF"/>
              </a:solidFill>
              <a:latin typeface="Futura"/>
              <a:ea typeface="Futura"/>
              <a:cs typeface="Futura"/>
              <a:sym typeface="Futu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1291064" cy="1543050"/>
            <a:chOff x="0" y="0"/>
            <a:chExt cx="2973778" cy="406400"/>
          </a:xfrm>
        </p:grpSpPr>
        <p:sp>
          <p:nvSpPr>
            <p:cNvPr id="6" name="Freeform 6"/>
            <p:cNvSpPr/>
            <p:nvPr/>
          </p:nvSpPr>
          <p:spPr>
            <a:xfrm>
              <a:off x="0" y="0"/>
              <a:ext cx="2973778" cy="406400"/>
            </a:xfrm>
            <a:custGeom>
              <a:avLst/>
              <a:gdLst/>
              <a:ahLst/>
              <a:cxnLst/>
              <a:rect l="l" t="t" r="r" b="b"/>
              <a:pathLst>
                <a:path w="2973778" h="406400">
                  <a:moveTo>
                    <a:pt x="0" y="0"/>
                  </a:moveTo>
                  <a:lnTo>
                    <a:pt x="2770578" y="0"/>
                  </a:lnTo>
                  <a:lnTo>
                    <a:pt x="2973778" y="203200"/>
                  </a:lnTo>
                  <a:lnTo>
                    <a:pt x="2770578"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719778"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1" name="Group 11"/>
          <p:cNvGrpSpPr/>
          <p:nvPr/>
        </p:nvGrpSpPr>
        <p:grpSpPr>
          <a:xfrm>
            <a:off x="0" y="3578436"/>
            <a:ext cx="13855631" cy="3944615"/>
            <a:chOff x="0" y="0"/>
            <a:chExt cx="880960" cy="250804"/>
          </a:xfrm>
        </p:grpSpPr>
        <p:sp>
          <p:nvSpPr>
            <p:cNvPr id="12" name="Freeform 12"/>
            <p:cNvSpPr/>
            <p:nvPr/>
          </p:nvSpPr>
          <p:spPr>
            <a:xfrm>
              <a:off x="0" y="0"/>
              <a:ext cx="880960" cy="250804"/>
            </a:xfrm>
            <a:custGeom>
              <a:avLst/>
              <a:gdLst/>
              <a:ahLst/>
              <a:cxnLst/>
              <a:rect l="l" t="t" r="r" b="b"/>
              <a:pathLst>
                <a:path w="880960" h="250804">
                  <a:moveTo>
                    <a:pt x="677760" y="0"/>
                  </a:moveTo>
                  <a:lnTo>
                    <a:pt x="0" y="0"/>
                  </a:lnTo>
                  <a:lnTo>
                    <a:pt x="0" y="250804"/>
                  </a:lnTo>
                  <a:lnTo>
                    <a:pt x="677760" y="250804"/>
                  </a:lnTo>
                  <a:lnTo>
                    <a:pt x="880960" y="125402"/>
                  </a:lnTo>
                  <a:lnTo>
                    <a:pt x="677760" y="0"/>
                  </a:lnTo>
                  <a:close/>
                </a:path>
              </a:pathLst>
            </a:custGeom>
            <a:solidFill>
              <a:srgbClr val="5C011E"/>
            </a:solidFill>
          </p:spPr>
          <p:txBody>
            <a:bodyPr/>
            <a:lstStyle/>
            <a:p>
              <a:endParaRPr lang="en-MY"/>
            </a:p>
          </p:txBody>
        </p:sp>
        <p:sp>
          <p:nvSpPr>
            <p:cNvPr id="13" name="TextBox 13"/>
            <p:cNvSpPr txBox="1"/>
            <p:nvPr/>
          </p:nvSpPr>
          <p:spPr>
            <a:xfrm>
              <a:off x="0" y="-114300"/>
              <a:ext cx="766660" cy="365104"/>
            </a:xfrm>
            <a:prstGeom prst="rect">
              <a:avLst/>
            </a:prstGeom>
          </p:spPr>
          <p:txBody>
            <a:bodyPr lIns="50800" tIns="50800" rIns="50800" bIns="50800" rtlCol="0" anchor="ctr"/>
            <a:lstStyle/>
            <a:p>
              <a:pPr algn="ctr">
                <a:lnSpc>
                  <a:spcPts val="3149"/>
                </a:lnSpc>
              </a:pPr>
              <a:endParaRPr/>
            </a:p>
          </p:txBody>
        </p:sp>
      </p:grpSp>
      <p:sp>
        <p:nvSpPr>
          <p:cNvPr id="14" name="TextBox 14"/>
          <p:cNvSpPr txBox="1"/>
          <p:nvPr/>
        </p:nvSpPr>
        <p:spPr>
          <a:xfrm>
            <a:off x="2480280" y="1127836"/>
            <a:ext cx="9577765" cy="694696"/>
          </a:xfrm>
          <a:prstGeom prst="rect">
            <a:avLst/>
          </a:prstGeom>
        </p:spPr>
        <p:txBody>
          <a:bodyPr lIns="0" tIns="0" rIns="0" bIns="0" rtlCol="0" anchor="t">
            <a:spAutoFit/>
          </a:bodyPr>
          <a:lstStyle/>
          <a:p>
            <a:pPr algn="l">
              <a:lnSpc>
                <a:spcPts val="5599"/>
              </a:lnSpc>
            </a:pPr>
            <a:r>
              <a:rPr lang="en-US" sz="3999" b="1" spc="99">
                <a:solidFill>
                  <a:srgbClr val="A61C46"/>
                </a:solidFill>
                <a:latin typeface="Hagrid Text Bold"/>
                <a:ea typeface="Hagrid Text Bold"/>
                <a:cs typeface="Hagrid Text Bold"/>
                <a:sym typeface="Hagrid Text Bold"/>
              </a:rPr>
              <a:t> </a:t>
            </a:r>
            <a:r>
              <a:rPr lang="en-US" sz="3999" b="1" spc="99">
                <a:solidFill>
                  <a:srgbClr val="FFFFFF"/>
                </a:solidFill>
                <a:latin typeface="Hagrid Text Bold"/>
                <a:ea typeface="Hagrid Text Bold"/>
                <a:cs typeface="Hagrid Text Bold"/>
                <a:sym typeface="Hagrid Text Bold"/>
              </a:rPr>
              <a:t>Research Aim</a:t>
            </a:r>
          </a:p>
        </p:txBody>
      </p:sp>
      <p:sp>
        <p:nvSpPr>
          <p:cNvPr id="15" name="TextBox 15"/>
          <p:cNvSpPr txBox="1"/>
          <p:nvPr/>
        </p:nvSpPr>
        <p:spPr>
          <a:xfrm>
            <a:off x="1028700" y="4227271"/>
            <a:ext cx="8760089" cy="2589796"/>
          </a:xfrm>
          <a:prstGeom prst="rect">
            <a:avLst/>
          </a:prstGeom>
        </p:spPr>
        <p:txBody>
          <a:bodyPr lIns="0" tIns="0" rIns="0" bIns="0" rtlCol="0" anchor="t">
            <a:spAutoFit/>
          </a:bodyPr>
          <a:lstStyle/>
          <a:p>
            <a:pPr algn="ctr">
              <a:lnSpc>
                <a:spcPts val="3384"/>
              </a:lnSpc>
            </a:pPr>
            <a:endParaRPr/>
          </a:p>
          <a:p>
            <a:pPr algn="ctr">
              <a:lnSpc>
                <a:spcPts val="3384"/>
              </a:lnSpc>
            </a:pPr>
            <a:r>
              <a:rPr lang="en-US" sz="2836" spc="70">
                <a:solidFill>
                  <a:srgbClr val="FFFFFF"/>
                </a:solidFill>
                <a:latin typeface="Futura"/>
                <a:ea typeface="Futura"/>
                <a:cs typeface="Futura"/>
                <a:sym typeface="Futura"/>
              </a:rPr>
              <a:t> This project aims to identify fraud and non – fraud transactions in e – commerce using RNN and LSTM models and identify which is the best model to predict the fraudulent activities in e-commerce.</a:t>
            </a:r>
          </a:p>
          <a:p>
            <a:pPr algn="ctr">
              <a:lnSpc>
                <a:spcPts val="3384"/>
              </a:lnSpc>
            </a:pPr>
            <a:endParaRPr lang="en-US" sz="2836" spc="70">
              <a:solidFill>
                <a:srgbClr val="FFFFFF"/>
              </a:solidFill>
              <a:latin typeface="Futura"/>
              <a:ea typeface="Futura"/>
              <a:cs typeface="Futura"/>
              <a:sym typeface="Futur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1291064" cy="1543050"/>
            <a:chOff x="0" y="0"/>
            <a:chExt cx="2973778" cy="406400"/>
          </a:xfrm>
        </p:grpSpPr>
        <p:sp>
          <p:nvSpPr>
            <p:cNvPr id="6" name="Freeform 6"/>
            <p:cNvSpPr/>
            <p:nvPr/>
          </p:nvSpPr>
          <p:spPr>
            <a:xfrm>
              <a:off x="0" y="0"/>
              <a:ext cx="2973778" cy="406400"/>
            </a:xfrm>
            <a:custGeom>
              <a:avLst/>
              <a:gdLst/>
              <a:ahLst/>
              <a:cxnLst/>
              <a:rect l="l" t="t" r="r" b="b"/>
              <a:pathLst>
                <a:path w="2973778" h="406400">
                  <a:moveTo>
                    <a:pt x="0" y="0"/>
                  </a:moveTo>
                  <a:lnTo>
                    <a:pt x="2770578" y="0"/>
                  </a:lnTo>
                  <a:lnTo>
                    <a:pt x="2973778" y="203200"/>
                  </a:lnTo>
                  <a:lnTo>
                    <a:pt x="2770578"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719778"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1" name="Group 11"/>
          <p:cNvGrpSpPr/>
          <p:nvPr/>
        </p:nvGrpSpPr>
        <p:grpSpPr>
          <a:xfrm>
            <a:off x="206175" y="3673722"/>
            <a:ext cx="17875651" cy="3944615"/>
            <a:chOff x="0" y="0"/>
            <a:chExt cx="1136558" cy="250804"/>
          </a:xfrm>
        </p:grpSpPr>
        <p:sp>
          <p:nvSpPr>
            <p:cNvPr id="12" name="Freeform 12"/>
            <p:cNvSpPr/>
            <p:nvPr/>
          </p:nvSpPr>
          <p:spPr>
            <a:xfrm>
              <a:off x="0" y="0"/>
              <a:ext cx="1136558" cy="250804"/>
            </a:xfrm>
            <a:custGeom>
              <a:avLst/>
              <a:gdLst/>
              <a:ahLst/>
              <a:cxnLst/>
              <a:rect l="l" t="t" r="r" b="b"/>
              <a:pathLst>
                <a:path w="1136558" h="250804">
                  <a:moveTo>
                    <a:pt x="933358" y="0"/>
                  </a:moveTo>
                  <a:lnTo>
                    <a:pt x="0" y="0"/>
                  </a:lnTo>
                  <a:lnTo>
                    <a:pt x="0" y="250804"/>
                  </a:lnTo>
                  <a:lnTo>
                    <a:pt x="933358" y="250804"/>
                  </a:lnTo>
                  <a:lnTo>
                    <a:pt x="1136558" y="125402"/>
                  </a:lnTo>
                  <a:lnTo>
                    <a:pt x="933358" y="0"/>
                  </a:lnTo>
                  <a:close/>
                </a:path>
              </a:pathLst>
            </a:custGeom>
            <a:solidFill>
              <a:srgbClr val="5C011E"/>
            </a:solidFill>
          </p:spPr>
          <p:txBody>
            <a:bodyPr/>
            <a:lstStyle/>
            <a:p>
              <a:endParaRPr lang="en-MY"/>
            </a:p>
          </p:txBody>
        </p:sp>
        <p:sp>
          <p:nvSpPr>
            <p:cNvPr id="13" name="TextBox 13"/>
            <p:cNvSpPr txBox="1"/>
            <p:nvPr/>
          </p:nvSpPr>
          <p:spPr>
            <a:xfrm>
              <a:off x="0" y="-114300"/>
              <a:ext cx="1022258" cy="365104"/>
            </a:xfrm>
            <a:prstGeom prst="rect">
              <a:avLst/>
            </a:prstGeom>
          </p:spPr>
          <p:txBody>
            <a:bodyPr lIns="50800" tIns="50800" rIns="50800" bIns="50800" rtlCol="0" anchor="ctr"/>
            <a:lstStyle/>
            <a:p>
              <a:pPr algn="ctr">
                <a:lnSpc>
                  <a:spcPts val="3149"/>
                </a:lnSpc>
              </a:pPr>
              <a:endParaRPr/>
            </a:p>
          </p:txBody>
        </p:sp>
      </p:grpSp>
      <p:sp>
        <p:nvSpPr>
          <p:cNvPr id="14" name="TextBox 14"/>
          <p:cNvSpPr txBox="1"/>
          <p:nvPr/>
        </p:nvSpPr>
        <p:spPr>
          <a:xfrm>
            <a:off x="403213" y="4203094"/>
            <a:ext cx="15373471" cy="3564651"/>
          </a:xfrm>
          <a:prstGeom prst="rect">
            <a:avLst/>
          </a:prstGeom>
        </p:spPr>
        <p:txBody>
          <a:bodyPr lIns="0" tIns="0" rIns="0" bIns="0" rtlCol="0" anchor="t">
            <a:spAutoFit/>
          </a:bodyPr>
          <a:lstStyle/>
          <a:p>
            <a:pPr algn="ctr">
              <a:lnSpc>
                <a:spcPts val="3088"/>
              </a:lnSpc>
            </a:pPr>
            <a:r>
              <a:rPr lang="en-US" sz="2588" spc="64">
                <a:solidFill>
                  <a:srgbClr val="FFFFFF"/>
                </a:solidFill>
                <a:latin typeface="Futura"/>
                <a:ea typeface="Futura"/>
                <a:cs typeface="Futura"/>
                <a:sym typeface="Futura"/>
              </a:rPr>
              <a:t>The objectives of this study are follows:</a:t>
            </a:r>
          </a:p>
          <a:p>
            <a:pPr algn="ctr">
              <a:lnSpc>
                <a:spcPts val="3088"/>
              </a:lnSpc>
            </a:pPr>
            <a:endParaRPr lang="en-US" sz="2588" spc="64">
              <a:solidFill>
                <a:srgbClr val="FFFFFF"/>
              </a:solidFill>
              <a:latin typeface="Futura"/>
              <a:ea typeface="Futura"/>
              <a:cs typeface="Futura"/>
              <a:sym typeface="Futura"/>
            </a:endParaRPr>
          </a:p>
          <a:p>
            <a:pPr algn="l">
              <a:lnSpc>
                <a:spcPts val="3088"/>
              </a:lnSpc>
            </a:pPr>
            <a:r>
              <a:rPr lang="en-US" sz="2588" spc="64">
                <a:solidFill>
                  <a:srgbClr val="FFFFFF"/>
                </a:solidFill>
                <a:latin typeface="Futura"/>
                <a:ea typeface="Futura"/>
                <a:cs typeface="Futura"/>
                <a:sym typeface="Futura"/>
              </a:rPr>
              <a:t>A. To investigate the deep learning – based approach for fraud transactions detection.</a:t>
            </a:r>
          </a:p>
          <a:p>
            <a:pPr algn="l">
              <a:lnSpc>
                <a:spcPts val="3088"/>
              </a:lnSpc>
            </a:pPr>
            <a:r>
              <a:rPr lang="en-US" sz="2588" spc="64">
                <a:solidFill>
                  <a:srgbClr val="FFFFFF"/>
                </a:solidFill>
                <a:latin typeface="Futura"/>
                <a:ea typeface="Futura"/>
                <a:cs typeface="Futura"/>
                <a:sym typeface="Futura"/>
              </a:rPr>
              <a:t>      </a:t>
            </a:r>
          </a:p>
          <a:p>
            <a:pPr algn="l">
              <a:lnSpc>
                <a:spcPts val="3088"/>
              </a:lnSpc>
            </a:pPr>
            <a:r>
              <a:rPr lang="en-US" sz="2588" spc="64">
                <a:solidFill>
                  <a:srgbClr val="FFFFFF"/>
                </a:solidFill>
                <a:latin typeface="Futura"/>
                <a:ea typeface="Futura"/>
                <a:cs typeface="Futura"/>
                <a:sym typeface="Futura"/>
              </a:rPr>
              <a:t>B. To implement the method used for fraud transactions detections based on deep learning method.</a:t>
            </a:r>
          </a:p>
          <a:p>
            <a:pPr algn="l">
              <a:lnSpc>
                <a:spcPts val="3088"/>
              </a:lnSpc>
            </a:pPr>
            <a:endParaRPr lang="en-US" sz="2588" spc="64">
              <a:solidFill>
                <a:srgbClr val="FFFFFF"/>
              </a:solidFill>
              <a:latin typeface="Futura"/>
              <a:ea typeface="Futura"/>
              <a:cs typeface="Futura"/>
              <a:sym typeface="Futura"/>
            </a:endParaRPr>
          </a:p>
          <a:p>
            <a:pPr algn="l">
              <a:lnSpc>
                <a:spcPts val="3088"/>
              </a:lnSpc>
            </a:pPr>
            <a:r>
              <a:rPr lang="en-US" sz="2588" spc="64">
                <a:solidFill>
                  <a:srgbClr val="FFFFFF"/>
                </a:solidFill>
                <a:latin typeface="Futura"/>
                <a:ea typeface="Futura"/>
                <a:cs typeface="Futura"/>
                <a:sym typeface="Futura"/>
              </a:rPr>
              <a:t>C. To predict the accuracy of the model used for fraud transaction detection</a:t>
            </a:r>
          </a:p>
          <a:p>
            <a:pPr algn="ctr">
              <a:lnSpc>
                <a:spcPts val="3088"/>
              </a:lnSpc>
            </a:pPr>
            <a:endParaRPr lang="en-US" sz="2588" spc="64">
              <a:solidFill>
                <a:srgbClr val="FFFFFF"/>
              </a:solidFill>
              <a:latin typeface="Futura"/>
              <a:ea typeface="Futura"/>
              <a:cs typeface="Futura"/>
              <a:sym typeface="Futura"/>
            </a:endParaRPr>
          </a:p>
          <a:p>
            <a:pPr algn="ctr">
              <a:lnSpc>
                <a:spcPts val="3088"/>
              </a:lnSpc>
            </a:pPr>
            <a:endParaRPr lang="en-US" sz="2588" spc="64">
              <a:solidFill>
                <a:srgbClr val="FFFFFF"/>
              </a:solidFill>
              <a:latin typeface="Futura"/>
              <a:ea typeface="Futura"/>
              <a:cs typeface="Futura"/>
              <a:sym typeface="Futura"/>
            </a:endParaRPr>
          </a:p>
        </p:txBody>
      </p:sp>
      <p:sp>
        <p:nvSpPr>
          <p:cNvPr id="15" name="TextBox 15"/>
          <p:cNvSpPr txBox="1"/>
          <p:nvPr/>
        </p:nvSpPr>
        <p:spPr>
          <a:xfrm>
            <a:off x="2480280" y="1127836"/>
            <a:ext cx="9577765" cy="21043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Research Objectives</a:t>
            </a:r>
          </a:p>
          <a:p>
            <a:pPr algn="l">
              <a:lnSpc>
                <a:spcPts val="5599"/>
              </a:lnSpc>
            </a:pPr>
            <a:endParaRPr lang="en-US" sz="3999" b="1" spc="99">
              <a:solidFill>
                <a:srgbClr val="FFFFFF"/>
              </a:solidFill>
              <a:latin typeface="Hagrid Text Bold"/>
              <a:ea typeface="Hagrid Text Bold"/>
              <a:cs typeface="Hagrid Text Bold"/>
              <a:sym typeface="Hagrid Text Bold"/>
            </a:endParaRPr>
          </a:p>
          <a:p>
            <a:pPr algn="l">
              <a:lnSpc>
                <a:spcPts val="5599"/>
              </a:lnSpc>
            </a:pPr>
            <a:endParaRPr lang="en-US" sz="3999" b="1" spc="99">
              <a:solidFill>
                <a:srgbClr val="FFFFFF"/>
              </a:solidFill>
              <a:latin typeface="Hagrid Text Bold"/>
              <a:ea typeface="Hagrid Text Bold"/>
              <a:cs typeface="Hagrid Text Bold"/>
              <a:sym typeface="Hagrid Tex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20666" y="1028700"/>
            <a:ext cx="3457575" cy="1257300"/>
          </a:xfrm>
          <a:custGeom>
            <a:avLst/>
            <a:gdLst/>
            <a:ahLst/>
            <a:cxnLst/>
            <a:rect l="l" t="t" r="r" b="b"/>
            <a:pathLst>
              <a:path w="3457575" h="1257300">
                <a:moveTo>
                  <a:pt x="0" y="0"/>
                </a:moveTo>
                <a:lnTo>
                  <a:pt x="3457575" y="0"/>
                </a:lnTo>
                <a:lnTo>
                  <a:pt x="3457575" y="1257300"/>
                </a:lnTo>
                <a:lnTo>
                  <a:pt x="0" y="1257300"/>
                </a:lnTo>
                <a:lnTo>
                  <a:pt x="0" y="0"/>
                </a:lnTo>
                <a:close/>
              </a:path>
            </a:pathLst>
          </a:custGeom>
          <a:blipFill>
            <a:blip r:embed="rId2"/>
            <a:stretch>
              <a:fillRect t="-90799" b="-84200"/>
            </a:stretch>
          </a:blipFill>
        </p:spPr>
        <p:txBody>
          <a:bodyPr/>
          <a:lstStyle/>
          <a:p>
            <a:endParaRPr lang="en-MY"/>
          </a:p>
        </p:txBody>
      </p:sp>
      <p:grpSp>
        <p:nvGrpSpPr>
          <p:cNvPr id="3" name="Group 3"/>
          <p:cNvGrpSpPr>
            <a:grpSpLocks noChangeAspect="1"/>
          </p:cNvGrpSpPr>
          <p:nvPr/>
        </p:nvGrpSpPr>
        <p:grpSpPr>
          <a:xfrm>
            <a:off x="14320666" y="1028700"/>
            <a:ext cx="3459328" cy="1256109"/>
            <a:chOff x="0" y="0"/>
            <a:chExt cx="3459328" cy="1256106"/>
          </a:xfrm>
        </p:grpSpPr>
        <p:sp>
          <p:nvSpPr>
            <p:cNvPr id="4" name="Freeform 4"/>
            <p:cNvSpPr/>
            <p:nvPr/>
          </p:nvSpPr>
          <p:spPr>
            <a:xfrm>
              <a:off x="0" y="0"/>
              <a:ext cx="3459353" cy="1256157"/>
            </a:xfrm>
            <a:custGeom>
              <a:avLst/>
              <a:gdLst/>
              <a:ahLst/>
              <a:cxnLst/>
              <a:rect l="l" t="t" r="r" b="b"/>
              <a:pathLst>
                <a:path w="3459353" h="1256157">
                  <a:moveTo>
                    <a:pt x="0" y="1256157"/>
                  </a:moveTo>
                  <a:lnTo>
                    <a:pt x="3459353" y="1256157"/>
                  </a:lnTo>
                  <a:lnTo>
                    <a:pt x="3459353" y="0"/>
                  </a:lnTo>
                  <a:lnTo>
                    <a:pt x="0" y="0"/>
                  </a:lnTo>
                  <a:close/>
                </a:path>
              </a:pathLst>
            </a:custGeom>
            <a:solidFill>
              <a:srgbClr val="000000">
                <a:alpha val="0"/>
              </a:srgbClr>
            </a:solidFill>
          </p:spPr>
          <p:txBody>
            <a:bodyPr/>
            <a:lstStyle/>
            <a:p>
              <a:endParaRPr lang="en-MY"/>
            </a:p>
          </p:txBody>
        </p:sp>
      </p:grpSp>
      <p:grpSp>
        <p:nvGrpSpPr>
          <p:cNvPr id="5" name="Group 5"/>
          <p:cNvGrpSpPr/>
          <p:nvPr/>
        </p:nvGrpSpPr>
        <p:grpSpPr>
          <a:xfrm>
            <a:off x="1389587" y="741759"/>
            <a:ext cx="11291064" cy="1543050"/>
            <a:chOff x="0" y="0"/>
            <a:chExt cx="2973778" cy="406400"/>
          </a:xfrm>
        </p:grpSpPr>
        <p:sp>
          <p:nvSpPr>
            <p:cNvPr id="6" name="Freeform 6"/>
            <p:cNvSpPr/>
            <p:nvPr/>
          </p:nvSpPr>
          <p:spPr>
            <a:xfrm>
              <a:off x="0" y="0"/>
              <a:ext cx="2973778" cy="406400"/>
            </a:xfrm>
            <a:custGeom>
              <a:avLst/>
              <a:gdLst/>
              <a:ahLst/>
              <a:cxnLst/>
              <a:rect l="l" t="t" r="r" b="b"/>
              <a:pathLst>
                <a:path w="2973778" h="406400">
                  <a:moveTo>
                    <a:pt x="0" y="0"/>
                  </a:moveTo>
                  <a:lnTo>
                    <a:pt x="2770578" y="0"/>
                  </a:lnTo>
                  <a:lnTo>
                    <a:pt x="2973778" y="203200"/>
                  </a:lnTo>
                  <a:lnTo>
                    <a:pt x="2770578" y="406400"/>
                  </a:lnTo>
                  <a:lnTo>
                    <a:pt x="0" y="406400"/>
                  </a:lnTo>
                  <a:lnTo>
                    <a:pt x="203200" y="203200"/>
                  </a:lnTo>
                  <a:lnTo>
                    <a:pt x="0" y="0"/>
                  </a:lnTo>
                  <a:close/>
                </a:path>
              </a:pathLst>
            </a:custGeom>
            <a:solidFill>
              <a:srgbClr val="5C011E"/>
            </a:solidFill>
          </p:spPr>
          <p:txBody>
            <a:bodyPr/>
            <a:lstStyle/>
            <a:p>
              <a:endParaRPr lang="en-MY"/>
            </a:p>
          </p:txBody>
        </p:sp>
        <p:sp>
          <p:nvSpPr>
            <p:cNvPr id="7" name="TextBox 7"/>
            <p:cNvSpPr txBox="1"/>
            <p:nvPr/>
          </p:nvSpPr>
          <p:spPr>
            <a:xfrm>
              <a:off x="177800" y="-114300"/>
              <a:ext cx="2719778" cy="520700"/>
            </a:xfrm>
            <a:prstGeom prst="rect">
              <a:avLst/>
            </a:prstGeom>
          </p:spPr>
          <p:txBody>
            <a:bodyPr lIns="50800" tIns="50800" rIns="50800" bIns="50800" rtlCol="0" anchor="ctr"/>
            <a:lstStyle/>
            <a:p>
              <a:pPr algn="ctr">
                <a:lnSpc>
                  <a:spcPts val="3149"/>
                </a:lnSpc>
              </a:pPr>
              <a:endParaRPr/>
            </a:p>
          </p:txBody>
        </p:sp>
      </p:grpSp>
      <p:sp>
        <p:nvSpPr>
          <p:cNvPr id="8" name="Freeform 8"/>
          <p:cNvSpPr/>
          <p:nvPr/>
        </p:nvSpPr>
        <p:spPr>
          <a:xfrm>
            <a:off x="1389587" y="742355"/>
            <a:ext cx="1978563" cy="1542455"/>
          </a:xfrm>
          <a:custGeom>
            <a:avLst/>
            <a:gdLst/>
            <a:ahLst/>
            <a:cxnLst/>
            <a:rect l="l" t="t" r="r" b="b"/>
            <a:pathLst>
              <a:path w="1978563" h="1542455">
                <a:moveTo>
                  <a:pt x="0" y="0"/>
                </a:moveTo>
                <a:lnTo>
                  <a:pt x="1978563" y="0"/>
                </a:lnTo>
                <a:lnTo>
                  <a:pt x="1978563" y="1542454"/>
                </a:lnTo>
                <a:lnTo>
                  <a:pt x="0" y="1542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MY"/>
          </a:p>
        </p:txBody>
      </p:sp>
      <p:sp>
        <p:nvSpPr>
          <p:cNvPr id="9" name="Freeform 9"/>
          <p:cNvSpPr/>
          <p:nvPr/>
        </p:nvSpPr>
        <p:spPr>
          <a:xfrm>
            <a:off x="0" y="0"/>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sp>
        <p:nvSpPr>
          <p:cNvPr id="10" name="Freeform 10"/>
          <p:cNvSpPr/>
          <p:nvPr/>
        </p:nvSpPr>
        <p:spPr>
          <a:xfrm rot="-10800000">
            <a:off x="15938539" y="7190511"/>
            <a:ext cx="2349461" cy="3096489"/>
          </a:xfrm>
          <a:custGeom>
            <a:avLst/>
            <a:gdLst/>
            <a:ahLst/>
            <a:cxnLst/>
            <a:rect l="l" t="t" r="r" b="b"/>
            <a:pathLst>
              <a:path w="2349461" h="3096489">
                <a:moveTo>
                  <a:pt x="0" y="0"/>
                </a:moveTo>
                <a:lnTo>
                  <a:pt x="2349461" y="0"/>
                </a:lnTo>
                <a:lnTo>
                  <a:pt x="2349461" y="3096489"/>
                </a:lnTo>
                <a:lnTo>
                  <a:pt x="0" y="30964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MY"/>
          </a:p>
        </p:txBody>
      </p:sp>
      <p:grpSp>
        <p:nvGrpSpPr>
          <p:cNvPr id="11" name="Group 11"/>
          <p:cNvGrpSpPr/>
          <p:nvPr/>
        </p:nvGrpSpPr>
        <p:grpSpPr>
          <a:xfrm>
            <a:off x="0" y="3645815"/>
            <a:ext cx="18081825" cy="4336310"/>
            <a:chOff x="0" y="0"/>
            <a:chExt cx="1149667" cy="275708"/>
          </a:xfrm>
        </p:grpSpPr>
        <p:sp>
          <p:nvSpPr>
            <p:cNvPr id="12" name="Freeform 12"/>
            <p:cNvSpPr/>
            <p:nvPr/>
          </p:nvSpPr>
          <p:spPr>
            <a:xfrm>
              <a:off x="0" y="0"/>
              <a:ext cx="1149667" cy="275708"/>
            </a:xfrm>
            <a:custGeom>
              <a:avLst/>
              <a:gdLst/>
              <a:ahLst/>
              <a:cxnLst/>
              <a:rect l="l" t="t" r="r" b="b"/>
              <a:pathLst>
                <a:path w="1149667" h="275708">
                  <a:moveTo>
                    <a:pt x="946467" y="0"/>
                  </a:moveTo>
                  <a:lnTo>
                    <a:pt x="0" y="0"/>
                  </a:lnTo>
                  <a:lnTo>
                    <a:pt x="0" y="275708"/>
                  </a:lnTo>
                  <a:lnTo>
                    <a:pt x="946467" y="275708"/>
                  </a:lnTo>
                  <a:lnTo>
                    <a:pt x="1149667" y="137854"/>
                  </a:lnTo>
                  <a:lnTo>
                    <a:pt x="946467" y="0"/>
                  </a:lnTo>
                  <a:close/>
                </a:path>
              </a:pathLst>
            </a:custGeom>
            <a:solidFill>
              <a:srgbClr val="5C011E"/>
            </a:solidFill>
          </p:spPr>
          <p:txBody>
            <a:bodyPr/>
            <a:lstStyle/>
            <a:p>
              <a:endParaRPr lang="en-MY"/>
            </a:p>
          </p:txBody>
        </p:sp>
        <p:sp>
          <p:nvSpPr>
            <p:cNvPr id="13" name="TextBox 13"/>
            <p:cNvSpPr txBox="1"/>
            <p:nvPr/>
          </p:nvSpPr>
          <p:spPr>
            <a:xfrm>
              <a:off x="0" y="-114300"/>
              <a:ext cx="1035367" cy="390008"/>
            </a:xfrm>
            <a:prstGeom prst="rect">
              <a:avLst/>
            </a:prstGeom>
          </p:spPr>
          <p:txBody>
            <a:bodyPr lIns="50800" tIns="50800" rIns="50800" bIns="50800" rtlCol="0" anchor="ctr"/>
            <a:lstStyle/>
            <a:p>
              <a:pPr algn="ctr">
                <a:lnSpc>
                  <a:spcPts val="3149"/>
                </a:lnSpc>
              </a:pPr>
              <a:endParaRPr/>
            </a:p>
          </p:txBody>
        </p:sp>
      </p:grpSp>
      <p:sp>
        <p:nvSpPr>
          <p:cNvPr id="14" name="TextBox 14"/>
          <p:cNvSpPr txBox="1"/>
          <p:nvPr/>
        </p:nvSpPr>
        <p:spPr>
          <a:xfrm>
            <a:off x="565069" y="4203094"/>
            <a:ext cx="16301168" cy="3174126"/>
          </a:xfrm>
          <a:prstGeom prst="rect">
            <a:avLst/>
          </a:prstGeom>
        </p:spPr>
        <p:txBody>
          <a:bodyPr lIns="0" tIns="0" rIns="0" bIns="0" rtlCol="0" anchor="t">
            <a:spAutoFit/>
          </a:bodyPr>
          <a:lstStyle/>
          <a:p>
            <a:pPr algn="l">
              <a:lnSpc>
                <a:spcPts val="3088"/>
              </a:lnSpc>
            </a:pPr>
            <a:r>
              <a:rPr lang="en-US" sz="2588" spc="64">
                <a:solidFill>
                  <a:srgbClr val="FFFFFF"/>
                </a:solidFill>
                <a:latin typeface="Futura"/>
                <a:ea typeface="Futura"/>
                <a:cs typeface="Futura"/>
                <a:sym typeface="Futura"/>
              </a:rPr>
              <a:t> The scopes of this project are bound under the following constraints to accomplish this work:</a:t>
            </a:r>
          </a:p>
          <a:p>
            <a:pPr algn="l">
              <a:lnSpc>
                <a:spcPts val="3088"/>
              </a:lnSpc>
            </a:pPr>
            <a:endParaRPr lang="en-US" sz="2588" spc="64">
              <a:solidFill>
                <a:srgbClr val="FFFFFF"/>
              </a:solidFill>
              <a:latin typeface="Futura"/>
              <a:ea typeface="Futura"/>
              <a:cs typeface="Futura"/>
              <a:sym typeface="Futura"/>
            </a:endParaRPr>
          </a:p>
          <a:p>
            <a:pPr algn="l">
              <a:lnSpc>
                <a:spcPts val="3088"/>
              </a:lnSpc>
            </a:pPr>
            <a:r>
              <a:rPr lang="en-US" sz="2588" spc="64">
                <a:solidFill>
                  <a:srgbClr val="FFFFFF"/>
                </a:solidFill>
                <a:latin typeface="Futura"/>
                <a:ea typeface="Futura"/>
                <a:cs typeface="Futura"/>
                <a:sym typeface="Futura"/>
              </a:rPr>
              <a:t>A. The study utilizes the dataset of the synthetic dataset of Fraudulent activities in e-commerce.</a:t>
            </a:r>
          </a:p>
          <a:p>
            <a:pPr algn="l">
              <a:lnSpc>
                <a:spcPts val="3088"/>
              </a:lnSpc>
            </a:pPr>
            <a:endParaRPr lang="en-US" sz="2588" spc="64">
              <a:solidFill>
                <a:srgbClr val="FFFFFF"/>
              </a:solidFill>
              <a:latin typeface="Futura"/>
              <a:ea typeface="Futura"/>
              <a:cs typeface="Futura"/>
              <a:sym typeface="Futura"/>
            </a:endParaRPr>
          </a:p>
          <a:p>
            <a:pPr algn="l">
              <a:lnSpc>
                <a:spcPts val="3088"/>
              </a:lnSpc>
            </a:pPr>
            <a:r>
              <a:rPr lang="en-US" sz="2588" spc="64">
                <a:solidFill>
                  <a:srgbClr val="FFFFFF"/>
                </a:solidFill>
                <a:latin typeface="Futura"/>
                <a:ea typeface="Futura"/>
                <a:cs typeface="Futura"/>
                <a:sym typeface="Futura"/>
              </a:rPr>
              <a:t>B. The experiment related will be developed in Python programming.</a:t>
            </a:r>
          </a:p>
          <a:p>
            <a:pPr algn="l">
              <a:lnSpc>
                <a:spcPts val="3088"/>
              </a:lnSpc>
            </a:pPr>
            <a:endParaRPr lang="en-US" sz="2588" spc="64">
              <a:solidFill>
                <a:srgbClr val="FFFFFF"/>
              </a:solidFill>
              <a:latin typeface="Futura"/>
              <a:ea typeface="Futura"/>
              <a:cs typeface="Futura"/>
              <a:sym typeface="Futura"/>
            </a:endParaRPr>
          </a:p>
          <a:p>
            <a:pPr algn="l">
              <a:lnSpc>
                <a:spcPts val="3088"/>
              </a:lnSpc>
            </a:pPr>
            <a:r>
              <a:rPr lang="en-US" sz="2588" spc="64">
                <a:solidFill>
                  <a:srgbClr val="FFFFFF"/>
                </a:solidFill>
                <a:latin typeface="Futura"/>
                <a:ea typeface="Futura"/>
                <a:cs typeface="Futura"/>
                <a:sym typeface="Futura"/>
              </a:rPr>
              <a:t>C. The proposed model used Recurrent Neural Networks (RNNs) and Long Short – Term Memory (LSTM)</a:t>
            </a:r>
          </a:p>
          <a:p>
            <a:pPr algn="ctr">
              <a:lnSpc>
                <a:spcPts val="3088"/>
              </a:lnSpc>
            </a:pPr>
            <a:endParaRPr lang="en-US" sz="2588" spc="64">
              <a:solidFill>
                <a:srgbClr val="FFFFFF"/>
              </a:solidFill>
              <a:latin typeface="Futura"/>
              <a:ea typeface="Futura"/>
              <a:cs typeface="Futura"/>
              <a:sym typeface="Futura"/>
            </a:endParaRPr>
          </a:p>
        </p:txBody>
      </p:sp>
      <p:sp>
        <p:nvSpPr>
          <p:cNvPr id="15" name="TextBox 15"/>
          <p:cNvSpPr txBox="1"/>
          <p:nvPr/>
        </p:nvSpPr>
        <p:spPr>
          <a:xfrm>
            <a:off x="2480280" y="1127836"/>
            <a:ext cx="9577765" cy="694696"/>
          </a:xfrm>
          <a:prstGeom prst="rect">
            <a:avLst/>
          </a:prstGeom>
        </p:spPr>
        <p:txBody>
          <a:bodyPr lIns="0" tIns="0" rIns="0" bIns="0" rtlCol="0" anchor="t">
            <a:spAutoFit/>
          </a:bodyPr>
          <a:lstStyle/>
          <a:p>
            <a:pPr algn="l">
              <a:lnSpc>
                <a:spcPts val="5599"/>
              </a:lnSpc>
            </a:pPr>
            <a:r>
              <a:rPr lang="en-US" sz="3999" b="1" spc="99">
                <a:solidFill>
                  <a:srgbClr val="FFFFFF"/>
                </a:solidFill>
                <a:latin typeface="Hagrid Text Bold"/>
                <a:ea typeface="Hagrid Text Bold"/>
                <a:cs typeface="Hagrid Text Bold"/>
                <a:sym typeface="Hagrid Text Bold"/>
              </a:rPr>
              <a:t>Research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1719</Words>
  <Application>Microsoft Office PowerPoint</Application>
  <PresentationFormat>Custom</PresentationFormat>
  <Paragraphs>207</Paragraphs>
  <Slides>38</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8" baseType="lpstr">
      <vt:lpstr>Hagrid Text Bold</vt:lpstr>
      <vt:lpstr>Calibri</vt:lpstr>
      <vt:lpstr>Arial</vt:lpstr>
      <vt:lpstr>Futura Bold</vt:lpstr>
      <vt:lpstr>Canva Sans Bold</vt:lpstr>
      <vt:lpstr>Futura</vt:lpstr>
      <vt:lpstr>Hagrid Text</vt:lpstr>
      <vt:lpstr>Big Shoulders Display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SLIDE - MOHAMED AZLAN AMEER OLI - MCS241050  </dc:title>
  <cp:lastModifiedBy>lan1996</cp:lastModifiedBy>
  <cp:revision>2</cp:revision>
  <dcterms:created xsi:type="dcterms:W3CDTF">2006-08-16T00:00:00Z</dcterms:created>
  <dcterms:modified xsi:type="dcterms:W3CDTF">2025-06-30T05:57:56Z</dcterms:modified>
  <dc:identifier>DAGryzpida0</dc:identifier>
</cp:coreProperties>
</file>